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8" r:id="rId2"/>
  </p:sldMasterIdLst>
  <p:notesMasterIdLst>
    <p:notesMasterId r:id="rId33"/>
  </p:notesMasterIdLst>
  <p:sldIdLst>
    <p:sldId id="257" r:id="rId3"/>
    <p:sldId id="258" r:id="rId4"/>
    <p:sldId id="259" r:id="rId5"/>
    <p:sldId id="260" r:id="rId6"/>
    <p:sldId id="261" r:id="rId7"/>
    <p:sldId id="262" r:id="rId8"/>
    <p:sldId id="263" r:id="rId9"/>
    <p:sldId id="265" r:id="rId10"/>
    <p:sldId id="266" r:id="rId11"/>
    <p:sldId id="268" r:id="rId12"/>
    <p:sldId id="270" r:id="rId13"/>
    <p:sldId id="281" r:id="rId14"/>
    <p:sldId id="282" r:id="rId15"/>
    <p:sldId id="283" r:id="rId16"/>
    <p:sldId id="284" r:id="rId17"/>
    <p:sldId id="285" r:id="rId18"/>
    <p:sldId id="286" r:id="rId19"/>
    <p:sldId id="287" r:id="rId20"/>
    <p:sldId id="288" r:id="rId21"/>
    <p:sldId id="267" r:id="rId22"/>
    <p:sldId id="271" r:id="rId23"/>
    <p:sldId id="272" r:id="rId24"/>
    <p:sldId id="273" r:id="rId25"/>
    <p:sldId id="274" r:id="rId26"/>
    <p:sldId id="275" r:id="rId27"/>
    <p:sldId id="276" r:id="rId28"/>
    <p:sldId id="278" r:id="rId29"/>
    <p:sldId id="277" r:id="rId30"/>
    <p:sldId id="280" r:id="rId31"/>
    <p:sldId id="279" r:id="rId32"/>
  </p:sldIdLst>
  <p:sldSz cx="9144000" cy="5143500" type="screen16x9"/>
  <p:notesSz cx="6858000" cy="9144000"/>
  <p:defaultTextStyle>
    <a:defPPr>
      <a:defRPr lang="nl-NL"/>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373A"/>
    <a:srgbClr val="1C1D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045" autoAdjust="0"/>
  </p:normalViewPr>
  <p:slideViewPr>
    <p:cSldViewPr snapToGrid="0" snapToObjects="1">
      <p:cViewPr varScale="1">
        <p:scale>
          <a:sx n="49" d="100"/>
          <a:sy n="49" d="100"/>
        </p:scale>
        <p:origin x="-1756"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FB8178-DC7B-456E-B46A-7E0A503A8514}" type="datetimeFigureOut">
              <a:rPr lang="nl-BE" smtClean="0"/>
              <a:t>11/05/2017</a:t>
            </a:fld>
            <a:endParaRPr lang="nl-BE"/>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C729A6-26FC-46FD-BF59-F0ECDEB348B0}" type="slidenum">
              <a:rPr lang="nl-BE" smtClean="0"/>
              <a:t>‹nr.›</a:t>
            </a:fld>
            <a:endParaRPr lang="nl-BE"/>
          </a:p>
        </p:txBody>
      </p:sp>
    </p:spTree>
    <p:extLst>
      <p:ext uri="{BB962C8B-B14F-4D97-AF65-F5344CB8AC3E}">
        <p14:creationId xmlns:p14="http://schemas.microsoft.com/office/powerpoint/2010/main" val="573465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rPr>
              <a:t>In Gent </a:t>
            </a:r>
            <a:r>
              <a:rPr lang="en-GB" sz="1200" kern="1200" dirty="0" err="1" smtClean="0">
                <a:solidFill>
                  <a:schemeClr val="tx1"/>
                </a:solidFill>
                <a:effectLst/>
              </a:rPr>
              <a:t>hebben</a:t>
            </a:r>
            <a:r>
              <a:rPr lang="en-GB" sz="1200" kern="1200" dirty="0" smtClean="0">
                <a:solidFill>
                  <a:schemeClr val="tx1"/>
                </a:solidFill>
                <a:effectLst/>
              </a:rPr>
              <a:t> we </a:t>
            </a:r>
            <a:r>
              <a:rPr lang="en-GB" sz="1200" kern="1200" dirty="0" err="1" smtClean="0">
                <a:solidFill>
                  <a:schemeClr val="tx1"/>
                </a:solidFill>
                <a:effectLst/>
              </a:rPr>
              <a:t>een</a:t>
            </a:r>
            <a:r>
              <a:rPr lang="en-GB" sz="1200" kern="1200" dirty="0" smtClean="0">
                <a:solidFill>
                  <a:schemeClr val="tx1"/>
                </a:solidFill>
                <a:effectLst/>
              </a:rPr>
              <a:t> </a:t>
            </a:r>
            <a:r>
              <a:rPr lang="en-GB" sz="1200" kern="1200" dirty="0" err="1" smtClean="0">
                <a:solidFill>
                  <a:schemeClr val="tx1"/>
                </a:solidFill>
                <a:effectLst/>
              </a:rPr>
              <a:t>lange</a:t>
            </a:r>
            <a:r>
              <a:rPr lang="en-GB" sz="1200" kern="1200" dirty="0" smtClean="0">
                <a:solidFill>
                  <a:schemeClr val="tx1"/>
                </a:solidFill>
                <a:effectLst/>
              </a:rPr>
              <a:t> </a:t>
            </a:r>
            <a:r>
              <a:rPr lang="en-GB" sz="1200" kern="1200" dirty="0" err="1" smtClean="0">
                <a:solidFill>
                  <a:schemeClr val="tx1"/>
                </a:solidFill>
                <a:effectLst/>
              </a:rPr>
              <a:t>traditie</a:t>
            </a:r>
            <a:r>
              <a:rPr lang="en-GB" sz="1200" kern="1200" dirty="0" smtClean="0">
                <a:solidFill>
                  <a:schemeClr val="tx1"/>
                </a:solidFill>
                <a:effectLst/>
              </a:rPr>
              <a:t> </a:t>
            </a:r>
            <a:r>
              <a:rPr lang="en-GB" sz="1200" dirty="0" smtClean="0"/>
              <a:t>van </a:t>
            </a:r>
            <a:r>
              <a:rPr lang="en-GB" sz="1200" kern="1200" baseline="0" dirty="0" err="1" smtClean="0">
                <a:solidFill>
                  <a:schemeClr val="tx1"/>
                </a:solidFill>
                <a:effectLst/>
              </a:rPr>
              <a:t>samenwerking</a:t>
            </a:r>
            <a:r>
              <a:rPr lang="en-GB" sz="1200" kern="1200" baseline="0" dirty="0" smtClean="0">
                <a:solidFill>
                  <a:schemeClr val="tx1"/>
                </a:solidFill>
                <a:effectLst/>
              </a:rPr>
              <a:t> </a:t>
            </a:r>
            <a:r>
              <a:rPr lang="en-GB" sz="1200" kern="1200" baseline="0" dirty="0" err="1" smtClean="0">
                <a:solidFill>
                  <a:schemeClr val="tx1"/>
                </a:solidFill>
                <a:effectLst/>
              </a:rPr>
              <a:t>tussen</a:t>
            </a:r>
            <a:r>
              <a:rPr lang="en-GB" sz="1200" kern="1200" baseline="0" dirty="0" smtClean="0">
                <a:solidFill>
                  <a:schemeClr val="tx1"/>
                </a:solidFill>
                <a:effectLst/>
              </a:rPr>
              <a:t> het </a:t>
            </a:r>
            <a:r>
              <a:rPr lang="en-GB" sz="1200" kern="1200" baseline="0" dirty="0" err="1" smtClean="0">
                <a:solidFill>
                  <a:schemeClr val="tx1"/>
                </a:solidFill>
                <a:effectLst/>
              </a:rPr>
              <a:t>stadsbestuur</a:t>
            </a:r>
            <a:r>
              <a:rPr lang="en-GB" sz="1200" kern="1200" baseline="0" dirty="0" smtClean="0">
                <a:solidFill>
                  <a:schemeClr val="tx1"/>
                </a:solidFill>
                <a:effectLst/>
              </a:rPr>
              <a:t>, de </a:t>
            </a:r>
            <a:r>
              <a:rPr lang="en-GB" sz="1200" kern="1200" baseline="0" dirty="0" err="1" smtClean="0">
                <a:solidFill>
                  <a:schemeClr val="tx1"/>
                </a:solidFill>
                <a:effectLst/>
              </a:rPr>
              <a:t>stadsdiensten</a:t>
            </a:r>
            <a:r>
              <a:rPr lang="en-GB" sz="1200" kern="1200" baseline="0" dirty="0" smtClean="0">
                <a:solidFill>
                  <a:schemeClr val="tx1"/>
                </a:solidFill>
                <a:effectLst/>
              </a:rPr>
              <a:t> en de </a:t>
            </a:r>
            <a:r>
              <a:rPr lang="en-GB" sz="1200" kern="1200" baseline="0" dirty="0" err="1" smtClean="0">
                <a:solidFill>
                  <a:schemeClr val="tx1"/>
                </a:solidFill>
                <a:effectLst/>
              </a:rPr>
              <a:t>Gentenaars</a:t>
            </a:r>
            <a:r>
              <a:rPr lang="en-GB" sz="1200" kern="1200" baseline="0" dirty="0" smtClean="0">
                <a:solidFill>
                  <a:schemeClr val="tx1"/>
                </a:solidFill>
                <a:effectLst/>
              </a:rPr>
              <a:t>. </a:t>
            </a:r>
            <a:endParaRPr lang="en-GB" sz="12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rPr>
              <a:t>Co-</a:t>
            </a:r>
            <a:r>
              <a:rPr lang="en-GB" sz="1200" kern="1200" dirty="0" err="1" smtClean="0">
                <a:solidFill>
                  <a:schemeClr val="tx1"/>
                </a:solidFill>
                <a:effectLst/>
              </a:rPr>
              <a:t>creatie</a:t>
            </a:r>
            <a:r>
              <a:rPr lang="en-GB" sz="1200" kern="1200" baseline="0" dirty="0" smtClean="0">
                <a:solidFill>
                  <a:schemeClr val="tx1"/>
                </a:solidFill>
                <a:effectLst/>
              </a:rPr>
              <a:t> </a:t>
            </a:r>
            <a:r>
              <a:rPr lang="en-GB" sz="1200" kern="1200" baseline="0" dirty="0" smtClean="0">
                <a:solidFill>
                  <a:schemeClr val="tx1"/>
                </a:solidFill>
                <a:effectLst/>
              </a:rPr>
              <a:t>en </a:t>
            </a:r>
            <a:r>
              <a:rPr lang="en-GB" sz="1200" kern="1200" dirty="0" smtClean="0">
                <a:solidFill>
                  <a:schemeClr val="tx1"/>
                </a:solidFill>
                <a:effectLst/>
              </a:rPr>
              <a:t>co-</a:t>
            </a:r>
            <a:r>
              <a:rPr lang="en-GB" sz="1200" kern="1200" dirty="0" err="1" smtClean="0">
                <a:solidFill>
                  <a:schemeClr val="tx1"/>
                </a:solidFill>
                <a:effectLst/>
              </a:rPr>
              <a:t>productie</a:t>
            </a:r>
            <a:r>
              <a:rPr lang="en-GB" sz="1200" kern="1200" dirty="0" smtClean="0">
                <a:solidFill>
                  <a:schemeClr val="tx1"/>
                </a:solidFill>
                <a:effectLst/>
              </a:rPr>
              <a:t> </a:t>
            </a:r>
            <a:r>
              <a:rPr lang="en-GB" sz="1200" kern="1200" dirty="0" err="1" smtClean="0">
                <a:solidFill>
                  <a:schemeClr val="tx1"/>
                </a:solidFill>
                <a:effectLst/>
              </a:rPr>
              <a:t>zijn</a:t>
            </a:r>
            <a:r>
              <a:rPr lang="en-GB" sz="1200" kern="1200" baseline="0" dirty="0" smtClean="0">
                <a:solidFill>
                  <a:schemeClr val="tx1"/>
                </a:solidFill>
                <a:effectLst/>
              </a:rPr>
              <a:t> </a:t>
            </a:r>
            <a:r>
              <a:rPr lang="en-GB" sz="1200" kern="1200" baseline="0" dirty="0" err="1" smtClean="0">
                <a:solidFill>
                  <a:schemeClr val="tx1"/>
                </a:solidFill>
                <a:effectLst/>
              </a:rPr>
              <a:t>strategische</a:t>
            </a:r>
            <a:r>
              <a:rPr lang="en-GB" sz="1200" kern="1200" baseline="0" dirty="0" smtClean="0">
                <a:solidFill>
                  <a:schemeClr val="tx1"/>
                </a:solidFill>
                <a:effectLst/>
              </a:rPr>
              <a:t> </a:t>
            </a:r>
            <a:r>
              <a:rPr lang="en-GB" sz="1200" kern="1200" baseline="0" dirty="0" err="1" smtClean="0">
                <a:solidFill>
                  <a:schemeClr val="tx1"/>
                </a:solidFill>
                <a:effectLst/>
              </a:rPr>
              <a:t>prioriteiten</a:t>
            </a:r>
            <a:r>
              <a:rPr lang="en-GB" sz="1200" kern="1200" baseline="0" dirty="0" smtClean="0">
                <a:solidFill>
                  <a:schemeClr val="tx1"/>
                </a:solidFill>
                <a:effectLst/>
              </a:rPr>
              <a:t> in </a:t>
            </a:r>
            <a:r>
              <a:rPr lang="en-GB" sz="1200" kern="1200" baseline="0" dirty="0" err="1" smtClean="0">
                <a:solidFill>
                  <a:schemeClr val="tx1"/>
                </a:solidFill>
                <a:effectLst/>
              </a:rPr>
              <a:t>onze</a:t>
            </a:r>
            <a:r>
              <a:rPr lang="en-GB" sz="1200" kern="1200" baseline="0" dirty="0" smtClean="0">
                <a:solidFill>
                  <a:schemeClr val="tx1"/>
                </a:solidFill>
                <a:effectLst/>
              </a:rPr>
              <a:t> </a:t>
            </a:r>
            <a:r>
              <a:rPr lang="en-GB" sz="1200" kern="1200" baseline="0" dirty="0" err="1" smtClean="0">
                <a:solidFill>
                  <a:schemeClr val="tx1"/>
                </a:solidFill>
                <a:effectLst/>
              </a:rPr>
              <a:t>stad</a:t>
            </a:r>
            <a:r>
              <a:rPr lang="en-GB" sz="1200" kern="1200" baseline="0" dirty="0" smtClean="0">
                <a:solidFill>
                  <a:schemeClr val="tx1"/>
                </a:solidFill>
                <a:effectLst/>
              </a:rPr>
              <a:t>. We </a:t>
            </a:r>
            <a:r>
              <a:rPr lang="en-GB" sz="1200" kern="1200" baseline="0" dirty="0" err="1" smtClean="0">
                <a:solidFill>
                  <a:schemeClr val="tx1"/>
                </a:solidFill>
                <a:effectLst/>
              </a:rPr>
              <a:t>geloven</a:t>
            </a:r>
            <a:r>
              <a:rPr lang="en-GB" sz="1200" kern="1200" baseline="0" dirty="0" smtClean="0">
                <a:solidFill>
                  <a:schemeClr val="tx1"/>
                </a:solidFill>
                <a:effectLst/>
              </a:rPr>
              <a:t> </a:t>
            </a:r>
            <a:r>
              <a:rPr lang="en-GB" sz="1200" kern="1200" baseline="0" dirty="0" err="1" smtClean="0">
                <a:solidFill>
                  <a:schemeClr val="tx1"/>
                </a:solidFill>
                <a:effectLst/>
              </a:rPr>
              <a:t>immers</a:t>
            </a:r>
            <a:r>
              <a:rPr lang="en-GB" sz="1200" kern="1200" baseline="0" dirty="0" smtClean="0">
                <a:solidFill>
                  <a:schemeClr val="tx1"/>
                </a:solidFill>
                <a:effectLst/>
              </a:rPr>
              <a:t> </a:t>
            </a:r>
            <a:r>
              <a:rPr lang="en-GB" sz="1200" kern="1200" baseline="0" dirty="0" err="1" smtClean="0">
                <a:solidFill>
                  <a:schemeClr val="tx1"/>
                </a:solidFill>
                <a:effectLst/>
              </a:rPr>
              <a:t>sterk</a:t>
            </a:r>
            <a:r>
              <a:rPr lang="en-GB" sz="1200" kern="1200" baseline="0" dirty="0" smtClean="0">
                <a:solidFill>
                  <a:schemeClr val="tx1"/>
                </a:solidFill>
                <a:effectLst/>
              </a:rPr>
              <a:t> in het </a:t>
            </a:r>
            <a:r>
              <a:rPr lang="en-GB" sz="1200" kern="1200" baseline="0" dirty="0" err="1" smtClean="0">
                <a:solidFill>
                  <a:schemeClr val="tx1"/>
                </a:solidFill>
                <a:effectLst/>
              </a:rPr>
              <a:t>feit</a:t>
            </a:r>
            <a:r>
              <a:rPr lang="en-GB" sz="1200" kern="1200" baseline="0" dirty="0" smtClean="0">
                <a:solidFill>
                  <a:schemeClr val="tx1"/>
                </a:solidFill>
                <a:effectLst/>
              </a:rPr>
              <a:t> </a:t>
            </a:r>
            <a:r>
              <a:rPr lang="en-GB" sz="1200" kern="1200" baseline="0" dirty="0" err="1" smtClean="0">
                <a:solidFill>
                  <a:schemeClr val="tx1"/>
                </a:solidFill>
                <a:effectLst/>
              </a:rPr>
              <a:t>dat</a:t>
            </a:r>
            <a:r>
              <a:rPr lang="en-GB" sz="1200" kern="1200" baseline="0" dirty="0" smtClean="0">
                <a:solidFill>
                  <a:schemeClr val="tx1"/>
                </a:solidFill>
                <a:effectLst/>
              </a:rPr>
              <a:t> de </a:t>
            </a:r>
            <a:r>
              <a:rPr lang="en-GB" sz="1200" kern="1200" baseline="0" dirty="0" err="1" smtClean="0">
                <a:solidFill>
                  <a:schemeClr val="tx1"/>
                </a:solidFill>
                <a:effectLst/>
              </a:rPr>
              <a:t>toekomst</a:t>
            </a:r>
            <a:r>
              <a:rPr lang="en-GB" sz="1200" kern="1200" baseline="0" dirty="0" smtClean="0">
                <a:solidFill>
                  <a:schemeClr val="tx1"/>
                </a:solidFill>
                <a:effectLst/>
              </a:rPr>
              <a:t> van Europa (en </a:t>
            </a:r>
            <a:r>
              <a:rPr lang="en-GB" sz="1200" kern="1200" baseline="0" dirty="0" err="1" smtClean="0">
                <a:solidFill>
                  <a:schemeClr val="tx1"/>
                </a:solidFill>
                <a:effectLst/>
              </a:rPr>
              <a:t>zelfs</a:t>
            </a:r>
            <a:r>
              <a:rPr lang="en-GB" sz="1200" kern="1200" baseline="0" dirty="0" smtClean="0">
                <a:solidFill>
                  <a:schemeClr val="tx1"/>
                </a:solidFill>
                <a:effectLst/>
              </a:rPr>
              <a:t> van de </a:t>
            </a:r>
            <a:r>
              <a:rPr lang="en-GB" sz="1200" kern="1200" baseline="0" dirty="0" err="1" smtClean="0">
                <a:solidFill>
                  <a:schemeClr val="tx1"/>
                </a:solidFill>
                <a:effectLst/>
              </a:rPr>
              <a:t>wereld</a:t>
            </a:r>
            <a:r>
              <a:rPr lang="en-GB" sz="1200" kern="1200" baseline="0" dirty="0" smtClean="0">
                <a:solidFill>
                  <a:schemeClr val="tx1"/>
                </a:solidFill>
                <a:effectLst/>
              </a:rPr>
              <a:t>) </a:t>
            </a:r>
            <a:r>
              <a:rPr lang="en-GB" sz="1200" kern="1200" baseline="0" dirty="0" err="1" smtClean="0">
                <a:solidFill>
                  <a:schemeClr val="tx1"/>
                </a:solidFill>
                <a:effectLst/>
              </a:rPr>
              <a:t>gemaakt</a:t>
            </a:r>
            <a:r>
              <a:rPr lang="en-GB" sz="1200" kern="1200" baseline="0" dirty="0" smtClean="0">
                <a:solidFill>
                  <a:schemeClr val="tx1"/>
                </a:solidFill>
                <a:effectLst/>
              </a:rPr>
              <a:t> </a:t>
            </a:r>
            <a:r>
              <a:rPr lang="en-GB" sz="1200" kern="1200" baseline="0" dirty="0" err="1" smtClean="0">
                <a:solidFill>
                  <a:schemeClr val="tx1"/>
                </a:solidFill>
                <a:effectLst/>
              </a:rPr>
              <a:t>zal</a:t>
            </a:r>
            <a:r>
              <a:rPr lang="en-GB" sz="1200" kern="1200" baseline="0" dirty="0" smtClean="0">
                <a:solidFill>
                  <a:schemeClr val="tx1"/>
                </a:solidFill>
                <a:effectLst/>
              </a:rPr>
              <a:t> </a:t>
            </a:r>
            <a:r>
              <a:rPr lang="en-GB" sz="1200" kern="1200" baseline="0" dirty="0" err="1" smtClean="0">
                <a:solidFill>
                  <a:schemeClr val="tx1"/>
                </a:solidFill>
                <a:effectLst/>
              </a:rPr>
              <a:t>worden</a:t>
            </a:r>
            <a:r>
              <a:rPr lang="en-GB" sz="1200" kern="1200" baseline="0" dirty="0" smtClean="0">
                <a:solidFill>
                  <a:schemeClr val="tx1"/>
                </a:solidFill>
                <a:effectLst/>
              </a:rPr>
              <a:t> in en door “</a:t>
            </a:r>
            <a:r>
              <a:rPr lang="en-GB" sz="1200" kern="1200" dirty="0" smtClean="0">
                <a:solidFill>
                  <a:schemeClr val="tx1"/>
                </a:solidFill>
                <a:effectLst/>
              </a:rPr>
              <a:t>smart cities”, </a:t>
            </a:r>
            <a:r>
              <a:rPr lang="en-GB" sz="1200" kern="1200" dirty="0" err="1" smtClean="0">
                <a:solidFill>
                  <a:schemeClr val="tx1"/>
                </a:solidFill>
                <a:effectLst/>
              </a:rPr>
              <a:t>slimme</a:t>
            </a:r>
            <a:r>
              <a:rPr lang="en-GB" sz="1200" kern="1200" dirty="0" smtClean="0">
                <a:solidFill>
                  <a:schemeClr val="tx1"/>
                </a:solidFill>
                <a:effectLst/>
              </a:rPr>
              <a:t> </a:t>
            </a:r>
            <a:r>
              <a:rPr lang="en-GB" sz="1200" kern="1200" dirty="0" err="1" smtClean="0">
                <a:solidFill>
                  <a:schemeClr val="tx1"/>
                </a:solidFill>
                <a:effectLst/>
              </a:rPr>
              <a:t>steden</a:t>
            </a:r>
            <a:r>
              <a:rPr lang="en-GB" sz="1200" kern="1200" dirty="0" smtClean="0">
                <a:solidFill>
                  <a:schemeClr val="tx1"/>
                </a:solidFill>
                <a:effectLst/>
              </a:rPr>
              <a:t> die </a:t>
            </a:r>
            <a:r>
              <a:rPr lang="en-GB" sz="1200" kern="1200" dirty="0" err="1" smtClean="0">
                <a:solidFill>
                  <a:schemeClr val="tx1"/>
                </a:solidFill>
                <a:effectLst/>
              </a:rPr>
              <a:t>voora</a:t>
            </a:r>
            <a:r>
              <a:rPr lang="en-GB" sz="1200" kern="1200" dirty="0" smtClean="0">
                <a:solidFill>
                  <a:schemeClr val="tx1"/>
                </a:solidFill>
                <a:effectLst/>
              </a:rPr>
              <a:t> </a:t>
            </a:r>
            <a:r>
              <a:rPr lang="en-GB" sz="1200" kern="1200" dirty="0" err="1" smtClean="0">
                <a:solidFill>
                  <a:schemeClr val="tx1"/>
                </a:solidFill>
                <a:effectLst/>
              </a:rPr>
              <a:t>sámen</a:t>
            </a:r>
            <a:r>
              <a:rPr lang="en-GB" sz="1200" kern="1200" dirty="0" smtClean="0">
                <a:solidFill>
                  <a:schemeClr val="tx1"/>
                </a:solidFill>
                <a:effectLst/>
              </a:rPr>
              <a:t> met </a:t>
            </a:r>
            <a:r>
              <a:rPr lang="en-GB" sz="1200" kern="1200" dirty="0" err="1" smtClean="0">
                <a:solidFill>
                  <a:schemeClr val="tx1"/>
                </a:solidFill>
                <a:effectLst/>
              </a:rPr>
              <a:t>hu</a:t>
            </a:r>
            <a:r>
              <a:rPr lang="en-GB" sz="1200" dirty="0" err="1" smtClean="0"/>
              <a:t>n</a:t>
            </a:r>
            <a:r>
              <a:rPr lang="en-GB" sz="1200" dirty="0" smtClean="0"/>
              <a:t> </a:t>
            </a:r>
            <a:r>
              <a:rPr lang="en-GB" sz="1200" kern="1200" dirty="0" smtClean="0">
                <a:solidFill>
                  <a:schemeClr val="tx1"/>
                </a:solidFill>
                <a:effectLst/>
              </a:rPr>
              <a:t>“smart citizens” </a:t>
            </a:r>
            <a:r>
              <a:rPr lang="en-GB" sz="1200" kern="1200" dirty="0" err="1" smtClean="0">
                <a:solidFill>
                  <a:schemeClr val="tx1"/>
                </a:solidFill>
                <a:effectLst/>
              </a:rPr>
              <a:t>antwoorden</a:t>
            </a:r>
            <a:r>
              <a:rPr lang="en-GB" sz="1200" kern="1200" dirty="0" smtClean="0">
                <a:solidFill>
                  <a:schemeClr val="tx1"/>
                </a:solidFill>
                <a:effectLst/>
              </a:rPr>
              <a:t> </a:t>
            </a:r>
            <a:r>
              <a:rPr lang="en-GB" sz="1200" kern="1200" dirty="0" err="1" smtClean="0">
                <a:solidFill>
                  <a:schemeClr val="tx1"/>
                </a:solidFill>
                <a:effectLst/>
              </a:rPr>
              <a:t>zoeken</a:t>
            </a:r>
            <a:r>
              <a:rPr lang="en-GB" sz="1200" kern="1200" dirty="0" smtClean="0">
                <a:solidFill>
                  <a:schemeClr val="tx1"/>
                </a:solidFill>
                <a:effectLst/>
              </a:rPr>
              <a:t> op de </a:t>
            </a:r>
            <a:r>
              <a:rPr lang="en-GB" sz="1200" kern="1200" dirty="0" err="1" smtClean="0">
                <a:solidFill>
                  <a:schemeClr val="tx1"/>
                </a:solidFill>
                <a:effectLst/>
              </a:rPr>
              <a:t>complexe</a:t>
            </a:r>
            <a:r>
              <a:rPr lang="en-GB" sz="1200" kern="1200" dirty="0" smtClean="0">
                <a:solidFill>
                  <a:schemeClr val="tx1"/>
                </a:solidFill>
                <a:effectLst/>
              </a:rPr>
              <a:t> </a:t>
            </a:r>
            <a:r>
              <a:rPr lang="en-GB" sz="1200" kern="1200" dirty="0" err="1" smtClean="0">
                <a:solidFill>
                  <a:schemeClr val="tx1"/>
                </a:solidFill>
                <a:effectLst/>
              </a:rPr>
              <a:t>uitdagingen</a:t>
            </a:r>
            <a:r>
              <a:rPr lang="en-GB" sz="1200" kern="1200" dirty="0" smtClean="0">
                <a:solidFill>
                  <a:schemeClr val="tx1"/>
                </a:solidFill>
                <a:effectLst/>
              </a:rPr>
              <a:t> die </a:t>
            </a:r>
            <a:r>
              <a:rPr lang="en-GB" sz="1200" kern="1200" dirty="0" err="1" smtClean="0">
                <a:solidFill>
                  <a:schemeClr val="tx1"/>
                </a:solidFill>
                <a:effectLst/>
              </a:rPr>
              <a:t>zich</a:t>
            </a:r>
            <a:r>
              <a:rPr lang="en-GB" sz="1200" kern="1200" dirty="0" smtClean="0">
                <a:solidFill>
                  <a:schemeClr val="tx1"/>
                </a:solidFill>
                <a:effectLst/>
              </a:rPr>
              <a:t> </a:t>
            </a:r>
            <a:r>
              <a:rPr lang="en-GB" sz="1200" kern="1200" dirty="0" err="1" smtClean="0">
                <a:solidFill>
                  <a:schemeClr val="tx1"/>
                </a:solidFill>
                <a:effectLst/>
              </a:rPr>
              <a:t>voordoen</a:t>
            </a:r>
            <a:r>
              <a:rPr lang="en-GB" sz="1200" kern="1200" baseline="0" dirty="0" smtClean="0">
                <a:solidFill>
                  <a:schemeClr val="tx1"/>
                </a:solidFill>
                <a:effectLst/>
              </a:rPr>
              <a:t> in de </a:t>
            </a:r>
            <a:r>
              <a:rPr lang="en-GB" sz="1200" kern="1200" dirty="0" err="1" smtClean="0">
                <a:solidFill>
                  <a:schemeClr val="tx1"/>
                </a:solidFill>
                <a:effectLst/>
              </a:rPr>
              <a:t>stad</a:t>
            </a:r>
            <a:r>
              <a:rPr lang="en-GB" sz="1200" kern="1200" dirty="0" smtClean="0">
                <a:solidFill>
                  <a:schemeClr val="tx1"/>
                </a:solidFill>
                <a:effectLst/>
              </a:rPr>
              <a:t>.</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rPr>
              <a:t>We </a:t>
            </a:r>
            <a:r>
              <a:rPr lang="en-GB" sz="1200" kern="1200" baseline="0" dirty="0" err="1" smtClean="0">
                <a:solidFill>
                  <a:schemeClr val="tx1"/>
                </a:solidFill>
                <a:effectLst/>
              </a:rPr>
              <a:t>gaan</a:t>
            </a:r>
            <a:r>
              <a:rPr lang="en-GB" sz="1200" kern="1200" baseline="0" dirty="0" smtClean="0">
                <a:solidFill>
                  <a:schemeClr val="tx1"/>
                </a:solidFill>
                <a:effectLst/>
              </a:rPr>
              <a:t> </a:t>
            </a:r>
            <a:r>
              <a:rPr lang="en-GB" sz="1200" kern="1200" baseline="0" dirty="0" err="1" smtClean="0">
                <a:solidFill>
                  <a:schemeClr val="tx1"/>
                </a:solidFill>
                <a:effectLst/>
              </a:rPr>
              <a:t>samen</a:t>
            </a:r>
            <a:r>
              <a:rPr lang="en-GB" sz="1200" kern="1200" baseline="0" dirty="0" smtClean="0">
                <a:solidFill>
                  <a:schemeClr val="tx1"/>
                </a:solidFill>
                <a:effectLst/>
              </a:rPr>
              <a:t> op </a:t>
            </a:r>
            <a:r>
              <a:rPr lang="en-GB" sz="1200" kern="1200" baseline="0" dirty="0" err="1" smtClean="0">
                <a:solidFill>
                  <a:schemeClr val="tx1"/>
                </a:solidFill>
                <a:effectLst/>
              </a:rPr>
              <a:t>zoek</a:t>
            </a:r>
            <a:r>
              <a:rPr lang="en-GB" sz="1200" kern="1200" baseline="0" dirty="0" smtClean="0">
                <a:solidFill>
                  <a:schemeClr val="tx1"/>
                </a:solidFill>
                <a:effectLst/>
              </a:rPr>
              <a:t> </a:t>
            </a:r>
            <a:r>
              <a:rPr lang="en-GB" sz="1200" kern="1200" baseline="0" dirty="0" err="1" smtClean="0">
                <a:solidFill>
                  <a:schemeClr val="tx1"/>
                </a:solidFill>
                <a:effectLst/>
              </a:rPr>
              <a:t>naar</a:t>
            </a:r>
            <a:r>
              <a:rPr lang="en-GB" sz="1200" kern="1200" baseline="0" dirty="0" smtClean="0">
                <a:solidFill>
                  <a:schemeClr val="tx1"/>
                </a:solidFill>
                <a:effectLst/>
              </a:rPr>
              <a:t> </a:t>
            </a:r>
            <a:r>
              <a:rPr lang="en-GB" sz="1200" kern="1200" baseline="0" dirty="0" err="1" smtClean="0">
                <a:solidFill>
                  <a:schemeClr val="tx1"/>
                </a:solidFill>
                <a:effectLst/>
              </a:rPr>
              <a:t>r</a:t>
            </a:r>
            <a:r>
              <a:rPr lang="en-GB" sz="1200" kern="1200" dirty="0" err="1" smtClean="0">
                <a:solidFill>
                  <a:schemeClr val="tx1"/>
                </a:solidFill>
                <a:effectLst/>
              </a:rPr>
              <a:t>uimtelijke</a:t>
            </a:r>
            <a:r>
              <a:rPr lang="en-GB" sz="1200" kern="1200" dirty="0" smtClean="0">
                <a:solidFill>
                  <a:schemeClr val="tx1"/>
                </a:solidFill>
                <a:effectLst/>
              </a:rPr>
              <a:t>, socio-</a:t>
            </a:r>
            <a:r>
              <a:rPr lang="en-GB" sz="1200" kern="1200" dirty="0" err="1" smtClean="0">
                <a:solidFill>
                  <a:schemeClr val="tx1"/>
                </a:solidFill>
                <a:effectLst/>
              </a:rPr>
              <a:t>culturele</a:t>
            </a:r>
            <a:r>
              <a:rPr lang="en-GB" sz="1200" kern="1200" dirty="0" smtClean="0">
                <a:solidFill>
                  <a:schemeClr val="tx1"/>
                </a:solidFill>
                <a:effectLst/>
              </a:rPr>
              <a:t>, </a:t>
            </a:r>
            <a:r>
              <a:rPr lang="en-GB" sz="1200" kern="1200" dirty="0" err="1" smtClean="0">
                <a:solidFill>
                  <a:schemeClr val="tx1"/>
                </a:solidFill>
                <a:effectLst/>
              </a:rPr>
              <a:t>economische</a:t>
            </a:r>
            <a:r>
              <a:rPr lang="en-GB" sz="1200" kern="1200" dirty="0" smtClean="0">
                <a:solidFill>
                  <a:schemeClr val="tx1"/>
                </a:solidFill>
                <a:effectLst/>
              </a:rPr>
              <a:t>, </a:t>
            </a:r>
            <a:r>
              <a:rPr lang="en-GB" sz="1200" kern="1200" dirty="0" err="1" smtClean="0">
                <a:solidFill>
                  <a:schemeClr val="tx1"/>
                </a:solidFill>
                <a:effectLst/>
              </a:rPr>
              <a:t>ecologische</a:t>
            </a:r>
            <a:r>
              <a:rPr lang="en-GB" sz="1200" kern="1200" dirty="0" smtClean="0">
                <a:solidFill>
                  <a:schemeClr val="tx1"/>
                </a:solidFill>
                <a:effectLst/>
              </a:rPr>
              <a:t>,</a:t>
            </a:r>
            <a:r>
              <a:rPr lang="en-GB" sz="1200" kern="1200" baseline="0" dirty="0" smtClean="0">
                <a:solidFill>
                  <a:schemeClr val="tx1"/>
                </a:solidFill>
                <a:effectLst/>
              </a:rPr>
              <a:t> en </a:t>
            </a:r>
            <a:r>
              <a:rPr lang="en-GB" sz="1200" kern="1200" baseline="0" dirty="0" err="1" smtClean="0">
                <a:solidFill>
                  <a:schemeClr val="tx1"/>
                </a:solidFill>
                <a:effectLst/>
              </a:rPr>
              <a:t>maatschappelijke</a:t>
            </a:r>
            <a:r>
              <a:rPr lang="en-GB" sz="1200" kern="1200" baseline="0" dirty="0" smtClean="0">
                <a:solidFill>
                  <a:schemeClr val="tx1"/>
                </a:solidFill>
                <a:effectLst/>
              </a:rPr>
              <a:t> </a:t>
            </a:r>
            <a:r>
              <a:rPr lang="en-GB" sz="1200" kern="1200" dirty="0" err="1" smtClean="0">
                <a:solidFill>
                  <a:schemeClr val="tx1"/>
                </a:solidFill>
                <a:effectLst/>
              </a:rPr>
              <a:t>oplossingen</a:t>
            </a:r>
            <a:r>
              <a:rPr lang="en-GB" sz="1200" kern="1200" dirty="0" smtClean="0">
                <a:solidFill>
                  <a:schemeClr val="tx1"/>
                </a:solidFill>
                <a:effectLst/>
              </a:rPr>
              <a:t>, en co-</a:t>
            </a:r>
            <a:r>
              <a:rPr lang="en-GB" sz="1200" kern="1200" dirty="0" err="1" smtClean="0">
                <a:solidFill>
                  <a:schemeClr val="tx1"/>
                </a:solidFill>
                <a:effectLst/>
              </a:rPr>
              <a:t>produceren</a:t>
            </a:r>
            <a:r>
              <a:rPr lang="en-GB" sz="1200" kern="1200" dirty="0" smtClean="0">
                <a:solidFill>
                  <a:schemeClr val="tx1"/>
                </a:solidFill>
                <a:effectLst/>
              </a:rPr>
              <a:t> met </a:t>
            </a:r>
            <a:r>
              <a:rPr lang="en-GB" sz="1200" kern="1200" dirty="0" err="1" smtClean="0">
                <a:solidFill>
                  <a:schemeClr val="tx1"/>
                </a:solidFill>
                <a:effectLst/>
              </a:rPr>
              <a:t>elkaar</a:t>
            </a:r>
            <a:r>
              <a:rPr lang="en-GB" sz="1200" kern="1200" dirty="0" smtClean="0">
                <a:solidFill>
                  <a:schemeClr val="tx1"/>
                </a:solidFill>
                <a:effectLst/>
              </a:rPr>
              <a:t>,</a:t>
            </a:r>
            <a:r>
              <a:rPr lang="en-GB" sz="1200" kern="1200" baseline="0" dirty="0" smtClean="0">
                <a:solidFill>
                  <a:schemeClr val="tx1"/>
                </a:solidFill>
                <a:effectLst/>
              </a:rPr>
              <a:t> in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netwerk</a:t>
            </a:r>
            <a:r>
              <a:rPr lang="en-GB" sz="1200" kern="1200" baseline="0" dirty="0" smtClean="0">
                <a:solidFill>
                  <a:schemeClr val="tx1"/>
                </a:solidFill>
                <a:effectLst/>
              </a:rPr>
              <a:t> van </a:t>
            </a:r>
            <a:r>
              <a:rPr lang="en-GB" sz="1200" kern="1200" dirty="0" err="1" smtClean="0">
                <a:solidFill>
                  <a:schemeClr val="tx1"/>
                </a:solidFill>
                <a:effectLst/>
              </a:rPr>
              <a:t>verschillende</a:t>
            </a:r>
            <a:r>
              <a:rPr lang="en-GB" sz="1200" kern="1200" dirty="0" smtClean="0">
                <a:solidFill>
                  <a:schemeClr val="tx1"/>
                </a:solidFill>
                <a:effectLst/>
              </a:rPr>
              <a:t> stakeholders en </a:t>
            </a:r>
            <a:r>
              <a:rPr lang="en-GB" sz="1200" kern="1200" dirty="0" err="1" smtClean="0">
                <a:solidFill>
                  <a:schemeClr val="tx1"/>
                </a:solidFill>
                <a:effectLst/>
              </a:rPr>
              <a:t>belanghebbenden</a:t>
            </a:r>
            <a:r>
              <a:rPr lang="en-GB" sz="1200" kern="1200" dirty="0" smtClean="0">
                <a:solidFill>
                  <a:schemeClr val="tx1"/>
                </a:solidFill>
                <a:effectLst/>
              </a:rPr>
              <a:t> </a:t>
            </a:r>
            <a:r>
              <a:rPr lang="en-GB" sz="1200" kern="1200" dirty="0" err="1" smtClean="0">
                <a:solidFill>
                  <a:schemeClr val="tx1"/>
                </a:solidFill>
                <a:effectLst/>
              </a:rPr>
              <a:t>voor</a:t>
            </a:r>
            <a:r>
              <a:rPr lang="en-GB" sz="1200" kern="1200" dirty="0" smtClean="0">
                <a:solidFill>
                  <a:schemeClr val="tx1"/>
                </a:solidFill>
                <a:effectLst/>
              </a:rPr>
              <a:t> de </a:t>
            </a:r>
            <a:r>
              <a:rPr lang="en-GB" sz="1200" kern="1200" dirty="0" err="1" smtClean="0">
                <a:solidFill>
                  <a:schemeClr val="tx1"/>
                </a:solidFill>
                <a:effectLst/>
              </a:rPr>
              <a:t>toekomst</a:t>
            </a:r>
            <a:r>
              <a:rPr lang="en-GB" sz="1200" kern="1200" dirty="0" smtClean="0">
                <a:solidFill>
                  <a:schemeClr val="tx1"/>
                </a:solidFill>
                <a:effectLst/>
              </a:rPr>
              <a:t> van </a:t>
            </a:r>
            <a:r>
              <a:rPr lang="en-GB" sz="1200" kern="1200" dirty="0" err="1" smtClean="0">
                <a:solidFill>
                  <a:schemeClr val="tx1"/>
                </a:solidFill>
                <a:effectLst/>
              </a:rPr>
              <a:t>onze</a:t>
            </a:r>
            <a:r>
              <a:rPr lang="en-GB" sz="1200" kern="1200" dirty="0" smtClean="0">
                <a:solidFill>
                  <a:schemeClr val="tx1"/>
                </a:solidFill>
                <a:effectLst/>
              </a:rPr>
              <a:t> </a:t>
            </a:r>
            <a:r>
              <a:rPr lang="en-GB" sz="1200" kern="1200" dirty="0" err="1" smtClean="0">
                <a:solidFill>
                  <a:schemeClr val="tx1"/>
                </a:solidFill>
                <a:effectLst/>
              </a:rPr>
              <a:t>stad</a:t>
            </a:r>
            <a:r>
              <a:rPr lang="en-GB" sz="1200" kern="1200" dirty="0" smtClean="0">
                <a:solidFill>
                  <a:schemeClr val="tx1"/>
                </a:solidFill>
                <a:effectLst/>
              </a:rPr>
              <a:t>. </a:t>
            </a:r>
            <a:endParaRPr lang="nl-BE" sz="1200" dirty="0" smtClean="0"/>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3</a:t>
            </a:fld>
            <a:endParaRPr lang="nl-BE"/>
          </a:p>
        </p:txBody>
      </p:sp>
    </p:spTree>
    <p:extLst>
      <p:ext uri="{BB962C8B-B14F-4D97-AF65-F5344CB8AC3E}">
        <p14:creationId xmlns:p14="http://schemas.microsoft.com/office/powerpoint/2010/main" val="207863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12</a:t>
            </a:fld>
            <a:endParaRPr lang="nl-BE"/>
          </a:p>
        </p:txBody>
      </p:sp>
    </p:spTree>
    <p:extLst>
      <p:ext uri="{BB962C8B-B14F-4D97-AF65-F5344CB8AC3E}">
        <p14:creationId xmlns:p14="http://schemas.microsoft.com/office/powerpoint/2010/main" val="208082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14</a:t>
            </a:fld>
            <a:endParaRPr lang="nl-BE"/>
          </a:p>
        </p:txBody>
      </p:sp>
    </p:spTree>
    <p:extLst>
      <p:ext uri="{BB962C8B-B14F-4D97-AF65-F5344CB8AC3E}">
        <p14:creationId xmlns:p14="http://schemas.microsoft.com/office/powerpoint/2010/main" val="319004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17</a:t>
            </a:fld>
            <a:endParaRPr lang="nl-BE"/>
          </a:p>
        </p:txBody>
      </p:sp>
    </p:spTree>
    <p:extLst>
      <p:ext uri="{BB962C8B-B14F-4D97-AF65-F5344CB8AC3E}">
        <p14:creationId xmlns:p14="http://schemas.microsoft.com/office/powerpoint/2010/main" val="304966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Kennis- en uitwisselingsprogramma ts 10 steden ervaring hebben met tijdelijke invulling </a:t>
            </a:r>
          </a:p>
          <a:p>
            <a:r>
              <a:rPr lang="nl-BE" dirty="0" smtClean="0"/>
              <a:t>Verwijzen naar het filmpje </a:t>
            </a:r>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20</a:t>
            </a:fld>
            <a:endParaRPr lang="nl-BE"/>
          </a:p>
        </p:txBody>
      </p:sp>
    </p:spTree>
    <p:extLst>
      <p:ext uri="{BB962C8B-B14F-4D97-AF65-F5344CB8AC3E}">
        <p14:creationId xmlns:p14="http://schemas.microsoft.com/office/powerpoint/2010/main" val="1545866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21</a:t>
            </a:fld>
            <a:endParaRPr lang="nl-BE"/>
          </a:p>
        </p:txBody>
      </p:sp>
    </p:spTree>
    <p:extLst>
      <p:ext uri="{BB962C8B-B14F-4D97-AF65-F5344CB8AC3E}">
        <p14:creationId xmlns:p14="http://schemas.microsoft.com/office/powerpoint/2010/main" val="298154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22</a:t>
            </a:fld>
            <a:endParaRPr lang="nl-BE"/>
          </a:p>
        </p:txBody>
      </p:sp>
    </p:spTree>
    <p:extLst>
      <p:ext uri="{BB962C8B-B14F-4D97-AF65-F5344CB8AC3E}">
        <p14:creationId xmlns:p14="http://schemas.microsoft.com/office/powerpoint/2010/main" val="3947248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23</a:t>
            </a:fld>
            <a:endParaRPr lang="nl-BE"/>
          </a:p>
        </p:txBody>
      </p:sp>
    </p:spTree>
    <p:extLst>
      <p:ext uri="{BB962C8B-B14F-4D97-AF65-F5344CB8AC3E}">
        <p14:creationId xmlns:p14="http://schemas.microsoft.com/office/powerpoint/2010/main" val="1044261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24</a:t>
            </a:fld>
            <a:endParaRPr lang="nl-BE"/>
          </a:p>
        </p:txBody>
      </p:sp>
    </p:spTree>
    <p:extLst>
      <p:ext uri="{BB962C8B-B14F-4D97-AF65-F5344CB8AC3E}">
        <p14:creationId xmlns:p14="http://schemas.microsoft.com/office/powerpoint/2010/main" val="1998467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25</a:t>
            </a:fld>
            <a:endParaRPr lang="nl-BE"/>
          </a:p>
        </p:txBody>
      </p:sp>
    </p:spTree>
    <p:extLst>
      <p:ext uri="{BB962C8B-B14F-4D97-AF65-F5344CB8AC3E}">
        <p14:creationId xmlns:p14="http://schemas.microsoft.com/office/powerpoint/2010/main" val="292781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26</a:t>
            </a:fld>
            <a:endParaRPr lang="nl-BE"/>
          </a:p>
        </p:txBody>
      </p:sp>
    </p:spTree>
    <p:extLst>
      <p:ext uri="{BB962C8B-B14F-4D97-AF65-F5344CB8AC3E}">
        <p14:creationId xmlns:p14="http://schemas.microsoft.com/office/powerpoint/2010/main" val="208645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rPr>
              <a:t>Om </a:t>
            </a:r>
            <a:r>
              <a:rPr lang="en-GB" sz="1200" kern="1200" dirty="0" err="1" smtClean="0">
                <a:solidFill>
                  <a:schemeClr val="tx1"/>
                </a:solidFill>
                <a:effectLst/>
              </a:rPr>
              <a:t>dat</a:t>
            </a:r>
            <a:r>
              <a:rPr lang="en-GB" sz="1200" kern="1200" dirty="0" smtClean="0">
                <a:solidFill>
                  <a:schemeClr val="tx1"/>
                </a:solidFill>
                <a:effectLst/>
              </a:rPr>
              <a:t> </a:t>
            </a:r>
            <a:r>
              <a:rPr lang="en-GB" sz="1200" kern="1200" dirty="0" err="1" smtClean="0">
                <a:solidFill>
                  <a:schemeClr val="tx1"/>
                </a:solidFill>
                <a:effectLst/>
              </a:rPr>
              <a:t>te</a:t>
            </a:r>
            <a:r>
              <a:rPr lang="en-GB" sz="1200" kern="1200" dirty="0" smtClean="0">
                <a:solidFill>
                  <a:schemeClr val="tx1"/>
                </a:solidFill>
                <a:effectLst/>
              </a:rPr>
              <a:t> </a:t>
            </a:r>
            <a:r>
              <a:rPr lang="en-GB" sz="1200" kern="1200" dirty="0" err="1" smtClean="0">
                <a:solidFill>
                  <a:schemeClr val="tx1"/>
                </a:solidFill>
                <a:effectLst/>
              </a:rPr>
              <a:t>kunnen</a:t>
            </a:r>
            <a:r>
              <a:rPr lang="en-GB" sz="1200" kern="1200" dirty="0" smtClean="0">
                <a:solidFill>
                  <a:schemeClr val="tx1"/>
                </a:solidFill>
                <a:effectLst/>
              </a:rPr>
              <a:t> </a:t>
            </a:r>
            <a:r>
              <a:rPr lang="en-GB" sz="1200" kern="1200" dirty="0" err="1" smtClean="0">
                <a:solidFill>
                  <a:schemeClr val="tx1"/>
                </a:solidFill>
                <a:effectLst/>
              </a:rPr>
              <a:t>doen</a:t>
            </a:r>
            <a:r>
              <a:rPr lang="en-GB" sz="1200" kern="1200" dirty="0" smtClean="0">
                <a:solidFill>
                  <a:schemeClr val="tx1"/>
                </a:solidFill>
                <a:effectLst/>
              </a:rPr>
              <a:t> </a:t>
            </a:r>
            <a:r>
              <a:rPr lang="en-GB" sz="1200" kern="1200" dirty="0" err="1" smtClean="0">
                <a:solidFill>
                  <a:schemeClr val="tx1"/>
                </a:solidFill>
                <a:effectLst/>
              </a:rPr>
              <a:t>als</a:t>
            </a:r>
            <a:r>
              <a:rPr lang="en-GB" sz="1200" kern="1200" dirty="0" smtClean="0">
                <a:solidFill>
                  <a:schemeClr val="tx1"/>
                </a:solidFill>
                <a:effectLst/>
              </a:rPr>
              <a:t> </a:t>
            </a:r>
            <a:r>
              <a:rPr lang="en-GB" sz="1200" kern="1200" dirty="0" err="1" smtClean="0">
                <a:solidFill>
                  <a:schemeClr val="tx1"/>
                </a:solidFill>
                <a:effectLst/>
              </a:rPr>
              <a:t>lokale</a:t>
            </a:r>
            <a:r>
              <a:rPr lang="en-GB" sz="1200" kern="1200" dirty="0" smtClean="0">
                <a:solidFill>
                  <a:schemeClr val="tx1"/>
                </a:solidFill>
                <a:effectLst/>
              </a:rPr>
              <a:t> </a:t>
            </a:r>
            <a:r>
              <a:rPr lang="en-GB" sz="1200" kern="1200" dirty="0" err="1" smtClean="0">
                <a:solidFill>
                  <a:schemeClr val="tx1"/>
                </a:solidFill>
                <a:effectLst/>
              </a:rPr>
              <a:t>overheid</a:t>
            </a:r>
            <a:r>
              <a:rPr lang="en-GB" sz="1200" kern="1200" dirty="0" smtClean="0">
                <a:solidFill>
                  <a:schemeClr val="tx1"/>
                </a:solidFill>
                <a:effectLst/>
              </a:rPr>
              <a:t>, </a:t>
            </a:r>
            <a:r>
              <a:rPr lang="en-GB" sz="1200" kern="1200" dirty="0" err="1" smtClean="0">
                <a:solidFill>
                  <a:schemeClr val="tx1"/>
                </a:solidFill>
                <a:effectLst/>
              </a:rPr>
              <a:t>om</a:t>
            </a:r>
            <a:r>
              <a:rPr lang="en-GB" sz="1200" kern="1200" dirty="0" smtClean="0">
                <a:solidFill>
                  <a:schemeClr val="tx1"/>
                </a:solidFill>
                <a:effectLst/>
              </a:rPr>
              <a:t> </a:t>
            </a:r>
            <a:r>
              <a:rPr lang="en-GB" sz="1200" kern="1200" dirty="0" err="1" smtClean="0">
                <a:solidFill>
                  <a:schemeClr val="tx1"/>
                </a:solidFill>
                <a:effectLst/>
              </a:rPr>
              <a:t>te</a:t>
            </a:r>
            <a:r>
              <a:rPr lang="en-GB" sz="1200" kern="1200" dirty="0" smtClean="0">
                <a:solidFill>
                  <a:schemeClr val="tx1"/>
                </a:solidFill>
                <a:effectLst/>
              </a:rPr>
              <a:t> </a:t>
            </a:r>
            <a:r>
              <a:rPr lang="en-GB" sz="1200" kern="1200" dirty="0" err="1" smtClean="0">
                <a:solidFill>
                  <a:schemeClr val="tx1"/>
                </a:solidFill>
                <a:effectLst/>
              </a:rPr>
              <a:t>zien</a:t>
            </a:r>
            <a:r>
              <a:rPr lang="en-GB" sz="1200" kern="1200" dirty="0" smtClean="0">
                <a:solidFill>
                  <a:schemeClr val="tx1"/>
                </a:solidFill>
                <a:effectLst/>
              </a:rPr>
              <a:t> </a:t>
            </a:r>
            <a:r>
              <a:rPr lang="en-GB" sz="1200" kern="1200" dirty="0" err="1" smtClean="0">
                <a:solidFill>
                  <a:schemeClr val="tx1"/>
                </a:solidFill>
                <a:effectLst/>
              </a:rPr>
              <a:t>wat</a:t>
            </a:r>
            <a:r>
              <a:rPr lang="en-GB" sz="1200" kern="1200" dirty="0" smtClean="0">
                <a:solidFill>
                  <a:schemeClr val="tx1"/>
                </a:solidFill>
                <a:effectLst/>
              </a:rPr>
              <a:t> </a:t>
            </a:r>
            <a:r>
              <a:rPr lang="en-GB" sz="1200" kern="1200" dirty="0" err="1" smtClean="0">
                <a:solidFill>
                  <a:schemeClr val="tx1"/>
                </a:solidFill>
                <a:effectLst/>
              </a:rPr>
              <a:t>er</a:t>
            </a:r>
            <a:r>
              <a:rPr lang="en-GB" sz="1200" kern="1200" dirty="0" smtClean="0">
                <a:solidFill>
                  <a:schemeClr val="tx1"/>
                </a:solidFill>
                <a:effectLst/>
              </a:rPr>
              <a:t> </a:t>
            </a:r>
            <a:r>
              <a:rPr lang="en-GB" sz="1200" kern="1200" dirty="0" err="1" smtClean="0">
                <a:solidFill>
                  <a:schemeClr val="tx1"/>
                </a:solidFill>
                <a:effectLst/>
              </a:rPr>
              <a:t>lééft</a:t>
            </a:r>
            <a:r>
              <a:rPr lang="en-GB" sz="1200" kern="1200" baseline="0" dirty="0" smtClean="0">
                <a:solidFill>
                  <a:schemeClr val="tx1"/>
                </a:solidFill>
                <a:effectLst/>
              </a:rPr>
              <a:t> in de </a:t>
            </a:r>
            <a:r>
              <a:rPr lang="en-GB" sz="1200" kern="1200" baseline="0" dirty="0" err="1" smtClean="0">
                <a:solidFill>
                  <a:schemeClr val="tx1"/>
                </a:solidFill>
                <a:effectLst/>
              </a:rPr>
              <a:t>stad</a:t>
            </a:r>
            <a:r>
              <a:rPr lang="en-GB" sz="1200" kern="1200" baseline="0" dirty="0" smtClean="0">
                <a:solidFill>
                  <a:schemeClr val="tx1"/>
                </a:solidFill>
                <a:effectLst/>
              </a:rPr>
              <a:t>, </a:t>
            </a:r>
            <a:r>
              <a:rPr lang="en-GB" sz="1200" kern="1200" baseline="0" dirty="0" err="1" smtClean="0">
                <a:solidFill>
                  <a:schemeClr val="tx1"/>
                </a:solidFill>
                <a:effectLst/>
              </a:rPr>
              <a:t>moet</a:t>
            </a:r>
            <a:r>
              <a:rPr lang="en-GB" sz="1200" kern="1200" baseline="0" dirty="0" smtClean="0">
                <a:solidFill>
                  <a:schemeClr val="tx1"/>
                </a:solidFill>
                <a:effectLst/>
              </a:rPr>
              <a:t> je </a:t>
            </a:r>
            <a:r>
              <a:rPr lang="en-GB" sz="1200" kern="1200" baseline="0" dirty="0" err="1" smtClean="0">
                <a:solidFill>
                  <a:schemeClr val="tx1"/>
                </a:solidFill>
                <a:effectLst/>
              </a:rPr>
              <a:t>dicht</a:t>
            </a:r>
            <a:r>
              <a:rPr lang="en-GB" sz="1200" kern="1200" baseline="0" dirty="0" smtClean="0">
                <a:solidFill>
                  <a:schemeClr val="tx1"/>
                </a:solidFill>
                <a:effectLst/>
              </a:rPr>
              <a:t> </a:t>
            </a:r>
            <a:r>
              <a:rPr lang="en-GB" sz="1200" kern="1200" baseline="0" dirty="0" err="1" smtClean="0">
                <a:solidFill>
                  <a:schemeClr val="tx1"/>
                </a:solidFill>
                <a:effectLst/>
              </a:rPr>
              <a:t>bij</a:t>
            </a:r>
            <a:r>
              <a:rPr lang="en-GB" sz="1200" kern="1200" baseline="0" dirty="0" smtClean="0">
                <a:solidFill>
                  <a:schemeClr val="tx1"/>
                </a:solidFill>
                <a:effectLst/>
              </a:rPr>
              <a:t> de burgers </a:t>
            </a:r>
            <a:r>
              <a:rPr lang="en-GB" sz="1200" kern="1200" baseline="0" dirty="0" err="1" smtClean="0">
                <a:solidFill>
                  <a:schemeClr val="tx1"/>
                </a:solidFill>
                <a:effectLst/>
              </a:rPr>
              <a:t>staan</a:t>
            </a:r>
            <a:r>
              <a:rPr lang="en-GB" sz="1200" kern="1200" baseline="0" dirty="0" smtClean="0">
                <a:solidFill>
                  <a:schemeClr val="tx1"/>
                </a:solidFill>
                <a:effectLst/>
              </a:rPr>
              <a:t>. </a:t>
            </a:r>
            <a:endParaRPr lang="en-GB" sz="12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rPr>
              <a:t>In </a:t>
            </a:r>
            <a:r>
              <a:rPr lang="en-GB" sz="1200" kern="1200" baseline="0" dirty="0" smtClean="0">
                <a:solidFill>
                  <a:schemeClr val="tx1"/>
                </a:solidFill>
                <a:effectLst/>
              </a:rPr>
              <a:t>Gent </a:t>
            </a:r>
            <a:r>
              <a:rPr lang="en-GB" sz="1200" kern="1200" baseline="0" dirty="0" err="1" smtClean="0">
                <a:solidFill>
                  <a:schemeClr val="tx1"/>
                </a:solidFill>
                <a:effectLst/>
              </a:rPr>
              <a:t>hebben</a:t>
            </a:r>
            <a:r>
              <a:rPr lang="en-GB" sz="1200" kern="1200" baseline="0" dirty="0" smtClean="0">
                <a:solidFill>
                  <a:schemeClr val="tx1"/>
                </a:solidFill>
                <a:effectLst/>
              </a:rPr>
              <a:t> we </a:t>
            </a:r>
            <a:r>
              <a:rPr lang="en-GB" sz="1200" kern="1200" baseline="0" dirty="0" err="1" smtClean="0">
                <a:solidFill>
                  <a:schemeClr val="tx1"/>
                </a:solidFill>
                <a:effectLst/>
              </a:rPr>
              <a:t>daar</a:t>
            </a:r>
            <a:r>
              <a:rPr lang="en-GB" sz="1200" kern="1200" baseline="0" dirty="0" smtClean="0">
                <a:solidFill>
                  <a:schemeClr val="tx1"/>
                </a:solidFill>
                <a:effectLst/>
              </a:rPr>
              <a:t> al </a:t>
            </a:r>
            <a:r>
              <a:rPr lang="en-GB" sz="1200" kern="1200" baseline="0" dirty="0" err="1" smtClean="0">
                <a:solidFill>
                  <a:schemeClr val="tx1"/>
                </a:solidFill>
                <a:effectLst/>
              </a:rPr>
              <a:t>veel</a:t>
            </a:r>
            <a:r>
              <a:rPr lang="en-GB" sz="1200" kern="1200" baseline="0" dirty="0" smtClean="0">
                <a:solidFill>
                  <a:schemeClr val="tx1"/>
                </a:solidFill>
                <a:effectLst/>
              </a:rPr>
              <a:t> </a:t>
            </a:r>
            <a:r>
              <a:rPr lang="en-GB" sz="1200" kern="1200" baseline="0" dirty="0" err="1" smtClean="0">
                <a:solidFill>
                  <a:schemeClr val="tx1"/>
                </a:solidFill>
                <a:effectLst/>
              </a:rPr>
              <a:t>ervaring</a:t>
            </a:r>
            <a:r>
              <a:rPr lang="en-GB" sz="1200" kern="1200" baseline="0" dirty="0" smtClean="0">
                <a:solidFill>
                  <a:schemeClr val="tx1"/>
                </a:solidFill>
                <a:effectLst/>
              </a:rPr>
              <a:t> </a:t>
            </a:r>
            <a:r>
              <a:rPr lang="en-GB" sz="1200" kern="1200" baseline="0" dirty="0" err="1" smtClean="0">
                <a:solidFill>
                  <a:schemeClr val="tx1"/>
                </a:solidFill>
                <a:effectLst/>
              </a:rPr>
              <a:t>mee</a:t>
            </a:r>
            <a:r>
              <a:rPr lang="en-GB" sz="1200" kern="1200" baseline="0" dirty="0" smtClean="0">
                <a:solidFill>
                  <a:schemeClr val="tx1"/>
                </a:solidFill>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smtClean="0">
                <a:solidFill>
                  <a:schemeClr val="tx1"/>
                </a:solidFill>
                <a:effectLst/>
              </a:rPr>
              <a:t>Wij</a:t>
            </a:r>
            <a:r>
              <a:rPr lang="en-GB" sz="1200" kern="1200" baseline="0" dirty="0" smtClean="0">
                <a:solidFill>
                  <a:schemeClr val="tx1"/>
                </a:solidFill>
                <a:effectLst/>
              </a:rPr>
              <a:t> </a:t>
            </a:r>
            <a:r>
              <a:rPr lang="en-GB" sz="1200" kern="1200" baseline="0" dirty="0" err="1" smtClean="0">
                <a:solidFill>
                  <a:schemeClr val="tx1"/>
                </a:solidFill>
                <a:effectLst/>
              </a:rPr>
              <a:t>werken</a:t>
            </a:r>
            <a:r>
              <a:rPr lang="en-GB" sz="1200" kern="1200" baseline="0" dirty="0" smtClean="0">
                <a:solidFill>
                  <a:schemeClr val="tx1"/>
                </a:solidFill>
                <a:effectLst/>
              </a:rPr>
              <a:t> in de </a:t>
            </a:r>
            <a:r>
              <a:rPr lang="en-GB" sz="1200" kern="1200" baseline="0" dirty="0" err="1" smtClean="0">
                <a:solidFill>
                  <a:schemeClr val="tx1"/>
                </a:solidFill>
                <a:effectLst/>
              </a:rPr>
              <a:t>stad</a:t>
            </a:r>
            <a:r>
              <a:rPr lang="en-GB" sz="1200" kern="1200" baseline="0" dirty="0" smtClean="0">
                <a:solidFill>
                  <a:schemeClr val="tx1"/>
                </a:solidFill>
                <a:effectLst/>
              </a:rPr>
              <a:t> Gent met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b="1" i="1" kern="1200" baseline="0" dirty="0" err="1" smtClean="0">
                <a:solidFill>
                  <a:schemeClr val="tx1"/>
                </a:solidFill>
                <a:effectLst/>
              </a:rPr>
              <a:t>mediatior</a:t>
            </a:r>
            <a:r>
              <a:rPr lang="en-GB" sz="1200" b="1" i="1" kern="1200" baseline="0" dirty="0" smtClean="0">
                <a:solidFill>
                  <a:schemeClr val="tx1"/>
                </a:solidFill>
                <a:effectLst/>
              </a:rPr>
              <a:t> role</a:t>
            </a:r>
            <a:r>
              <a:rPr lang="en-GB" sz="1200" b="1" kern="1200" baseline="0" dirty="0" smtClean="0">
                <a:solidFill>
                  <a:schemeClr val="tx1"/>
                </a:solidFill>
                <a:effectLst/>
              </a:rPr>
              <a:t>”</a:t>
            </a:r>
            <a:r>
              <a:rPr lang="en-GB" sz="1200" kern="1200" baseline="0" dirty="0" smtClean="0">
                <a:solidFill>
                  <a:schemeClr val="tx1"/>
                </a:solidFill>
                <a:effectLst/>
              </a:rPr>
              <a:t>,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i="1" kern="1200" baseline="0" dirty="0" smtClean="0">
                <a:solidFill>
                  <a:schemeClr val="tx1"/>
                </a:solidFill>
                <a:effectLst/>
              </a:rPr>
              <a:t>go-between</a:t>
            </a:r>
            <a:r>
              <a:rPr lang="en-GB" sz="1200" kern="1200" baseline="0" dirty="0" smtClean="0">
                <a:solidFill>
                  <a:schemeClr val="tx1"/>
                </a:solidFill>
                <a:effectLst/>
              </a:rPr>
              <a:t> in de </a:t>
            </a:r>
            <a:r>
              <a:rPr lang="en-GB" sz="1200" kern="1200" baseline="0" dirty="0" err="1" smtClean="0">
                <a:solidFill>
                  <a:schemeClr val="tx1"/>
                </a:solidFill>
                <a:effectLst/>
              </a:rPr>
              <a:t>wijken</a:t>
            </a:r>
            <a:r>
              <a:rPr lang="en-GB" sz="1200" kern="1200" baseline="0" dirty="0" smtClean="0">
                <a:solidFill>
                  <a:schemeClr val="tx1"/>
                </a:solidFill>
                <a:effectLst/>
              </a:rPr>
              <a:t> en de </a:t>
            </a:r>
            <a:r>
              <a:rPr lang="en-GB" sz="1200" kern="1200" baseline="0" dirty="0" err="1" smtClean="0">
                <a:solidFill>
                  <a:schemeClr val="tx1"/>
                </a:solidFill>
                <a:effectLst/>
              </a:rPr>
              <a:t>buurten</a:t>
            </a:r>
            <a:r>
              <a:rPr lang="en-GB" sz="1200" kern="1200" baseline="0" dirty="0" smtClean="0">
                <a:solidFill>
                  <a:schemeClr val="tx1"/>
                </a:solidFill>
                <a:effectLst/>
              </a:rPr>
              <a:t>, </a:t>
            </a:r>
            <a:r>
              <a:rPr lang="en-GB" sz="1200" dirty="0" smtClean="0"/>
              <a:t>en </a:t>
            </a:r>
            <a:r>
              <a:rPr lang="en-GB" sz="1200" kern="1200" baseline="0" dirty="0" smtClean="0">
                <a:solidFill>
                  <a:schemeClr val="tx1"/>
                </a:solidFill>
                <a:effectLst/>
              </a:rPr>
              <a:t>in</a:t>
            </a:r>
            <a:r>
              <a:rPr lang="en-GB" sz="1200" b="0" kern="1200" baseline="0" dirty="0" smtClean="0">
                <a:solidFill>
                  <a:schemeClr val="tx1"/>
                </a:solidFill>
                <a:effectLst/>
              </a:rPr>
              <a:t> </a:t>
            </a:r>
            <a:r>
              <a:rPr lang="en-GB" sz="1200" b="0" kern="1200" baseline="0" dirty="0" err="1" smtClean="0">
                <a:solidFill>
                  <a:schemeClr val="tx1"/>
                </a:solidFill>
                <a:effectLst/>
              </a:rPr>
              <a:t>grote</a:t>
            </a:r>
            <a:r>
              <a:rPr lang="en-GB" sz="1200" b="0" kern="1200" baseline="0" dirty="0" smtClean="0">
                <a:solidFill>
                  <a:schemeClr val="tx1"/>
                </a:solidFill>
                <a:effectLst/>
              </a:rPr>
              <a:t> </a:t>
            </a:r>
            <a:r>
              <a:rPr lang="en-GB" sz="1200" b="0" kern="1200" baseline="0" dirty="0" err="1" smtClean="0">
                <a:solidFill>
                  <a:schemeClr val="tx1"/>
                </a:solidFill>
                <a:effectLst/>
              </a:rPr>
              <a:t>projecten</a:t>
            </a:r>
            <a:r>
              <a:rPr lang="en-GB" sz="1200" b="0" kern="1200" baseline="0" dirty="0" smtClean="0">
                <a:solidFill>
                  <a:schemeClr val="tx1"/>
                </a:solidFill>
                <a:effectLst/>
              </a:rPr>
              <a:t>, </a:t>
            </a:r>
            <a:r>
              <a:rPr lang="en-GB" sz="1200" b="0" kern="1200" baseline="0" dirty="0" err="1" smtClean="0">
                <a:solidFill>
                  <a:schemeClr val="tx1"/>
                </a:solidFill>
                <a:effectLst/>
              </a:rPr>
              <a:t>zoals</a:t>
            </a:r>
            <a:r>
              <a:rPr lang="en-GB" sz="1200" b="0" kern="1200" baseline="0" dirty="0" smtClean="0">
                <a:solidFill>
                  <a:schemeClr val="tx1"/>
                </a:solidFill>
                <a:effectLst/>
              </a:rPr>
              <a:t> de </a:t>
            </a:r>
            <a:r>
              <a:rPr lang="en-GB" sz="1200" b="0" kern="1200" baseline="0" dirty="0" err="1" smtClean="0">
                <a:solidFill>
                  <a:schemeClr val="tx1"/>
                </a:solidFill>
                <a:effectLst/>
              </a:rPr>
              <a:t>stadsvernieuwingsprojecten</a:t>
            </a:r>
            <a:r>
              <a:rPr lang="en-GB" sz="1200" b="0" kern="1200" baseline="0" dirty="0" smtClean="0">
                <a:solidFill>
                  <a:schemeClr val="tx1"/>
                </a:solidFill>
                <a:effectLst/>
              </a:rPr>
              <a:t>.</a:t>
            </a:r>
          </a:p>
          <a:p>
            <a:pPr>
              <a:defRPr/>
            </a:pPr>
            <a:r>
              <a:rPr lang="en-GB" sz="1200" dirty="0" smtClean="0">
                <a:solidFill>
                  <a:prstClr val="black"/>
                </a:solidFill>
              </a:rPr>
              <a:t>We </a:t>
            </a:r>
            <a:r>
              <a:rPr lang="en-GB" sz="1200" dirty="0" err="1" smtClean="0">
                <a:solidFill>
                  <a:prstClr val="black"/>
                </a:solidFill>
              </a:rPr>
              <a:t>hebben</a:t>
            </a:r>
            <a:r>
              <a:rPr lang="en-GB" sz="1200" dirty="0" smtClean="0">
                <a:solidFill>
                  <a:prstClr val="black"/>
                </a:solidFill>
              </a:rPr>
              <a:t> al </a:t>
            </a:r>
            <a:r>
              <a:rPr lang="en-GB" sz="1200" dirty="0" err="1" smtClean="0">
                <a:solidFill>
                  <a:prstClr val="black"/>
                </a:solidFill>
              </a:rPr>
              <a:t>midden</a:t>
            </a:r>
            <a:r>
              <a:rPr lang="en-GB" sz="1200" dirty="0" smtClean="0">
                <a:solidFill>
                  <a:prstClr val="black"/>
                </a:solidFill>
              </a:rPr>
              <a:t> 2003 </a:t>
            </a:r>
            <a:r>
              <a:rPr lang="en-GB" sz="1200" dirty="0" err="1" smtClean="0">
                <a:solidFill>
                  <a:prstClr val="black"/>
                </a:solidFill>
              </a:rPr>
              <a:t>onze</a:t>
            </a:r>
            <a:r>
              <a:rPr lang="en-GB" sz="1200" dirty="0" smtClean="0">
                <a:solidFill>
                  <a:prstClr val="black"/>
                </a:solidFill>
              </a:rPr>
              <a:t> ‘</a:t>
            </a:r>
            <a:r>
              <a:rPr lang="en-GB" sz="1200" dirty="0" err="1" smtClean="0">
                <a:solidFill>
                  <a:prstClr val="black"/>
                </a:solidFill>
              </a:rPr>
              <a:t>Gebiedsgerichte</a:t>
            </a:r>
            <a:r>
              <a:rPr lang="en-GB" sz="1200" dirty="0" smtClean="0">
                <a:solidFill>
                  <a:prstClr val="black"/>
                </a:solidFill>
              </a:rPr>
              <a:t> </a:t>
            </a:r>
            <a:r>
              <a:rPr lang="en-GB" sz="1200" dirty="0" err="1" smtClean="0">
                <a:solidFill>
                  <a:prstClr val="black"/>
                </a:solidFill>
              </a:rPr>
              <a:t>Werking</a:t>
            </a:r>
            <a:r>
              <a:rPr lang="en-GB" sz="1200" dirty="0" smtClean="0">
                <a:solidFill>
                  <a:prstClr val="black"/>
                </a:solidFill>
              </a:rPr>
              <a:t>’ </a:t>
            </a:r>
            <a:r>
              <a:rPr lang="en-GB" sz="1200" dirty="0" err="1" smtClean="0">
                <a:solidFill>
                  <a:prstClr val="black"/>
                </a:solidFill>
              </a:rPr>
              <a:t>opgestart</a:t>
            </a:r>
            <a:r>
              <a:rPr lang="en-GB" sz="1200" dirty="0" smtClean="0">
                <a:solidFill>
                  <a:prstClr val="black"/>
                </a:solidFill>
              </a:rPr>
              <a:t>. We </a:t>
            </a:r>
            <a:r>
              <a:rPr lang="en-GB" sz="1200" dirty="0" err="1" smtClean="0">
                <a:solidFill>
                  <a:prstClr val="black"/>
                </a:solidFill>
              </a:rPr>
              <a:t>hebben</a:t>
            </a:r>
            <a:r>
              <a:rPr lang="en-GB" sz="1200" dirty="0" smtClean="0">
                <a:solidFill>
                  <a:prstClr val="black"/>
                </a:solidFill>
              </a:rPr>
              <a:t> Gent in 25 </a:t>
            </a:r>
            <a:r>
              <a:rPr lang="en-GB" sz="1200" dirty="0" err="1" smtClean="0">
                <a:solidFill>
                  <a:prstClr val="black"/>
                </a:solidFill>
              </a:rPr>
              <a:t>wijken</a:t>
            </a:r>
            <a:r>
              <a:rPr lang="en-GB" sz="1200" dirty="0" smtClean="0">
                <a:solidFill>
                  <a:prstClr val="black"/>
                </a:solidFill>
              </a:rPr>
              <a:t> </a:t>
            </a:r>
            <a:r>
              <a:rPr lang="en-GB" sz="1200" dirty="0" err="1" smtClean="0">
                <a:solidFill>
                  <a:prstClr val="black"/>
                </a:solidFill>
              </a:rPr>
              <a:t>opgedeeld</a:t>
            </a:r>
            <a:r>
              <a:rPr lang="en-GB" sz="1200" dirty="0" smtClean="0">
                <a:solidFill>
                  <a:prstClr val="black"/>
                </a:solidFill>
              </a:rPr>
              <a:t> en in elk van die </a:t>
            </a:r>
            <a:r>
              <a:rPr lang="en-GB" sz="1200" dirty="0" err="1" smtClean="0">
                <a:solidFill>
                  <a:prstClr val="black"/>
                </a:solidFill>
              </a:rPr>
              <a:t>wijken</a:t>
            </a:r>
            <a:r>
              <a:rPr lang="en-GB" sz="1200" dirty="0" smtClean="0">
                <a:solidFill>
                  <a:prstClr val="black"/>
                </a:solidFill>
              </a:rPr>
              <a:t> </a:t>
            </a:r>
            <a:r>
              <a:rPr lang="en-GB" sz="1200" dirty="0" err="1" smtClean="0">
                <a:solidFill>
                  <a:prstClr val="black"/>
                </a:solidFill>
              </a:rPr>
              <a:t>een</a:t>
            </a:r>
            <a:r>
              <a:rPr lang="en-GB" sz="1200" dirty="0" smtClean="0">
                <a:solidFill>
                  <a:prstClr val="black"/>
                </a:solidFill>
              </a:rPr>
              <a:t> </a:t>
            </a:r>
            <a:r>
              <a:rPr lang="en-GB" sz="1200" dirty="0" err="1" smtClean="0">
                <a:solidFill>
                  <a:prstClr val="black"/>
                </a:solidFill>
              </a:rPr>
              <a:t>zogenaamde</a:t>
            </a:r>
            <a:r>
              <a:rPr lang="en-GB" sz="1200" dirty="0" smtClean="0">
                <a:solidFill>
                  <a:prstClr val="black"/>
                </a:solidFill>
              </a:rPr>
              <a:t> “</a:t>
            </a:r>
            <a:r>
              <a:rPr lang="en-GB" sz="1200" dirty="0" err="1" smtClean="0">
                <a:solidFill>
                  <a:prstClr val="black"/>
                </a:solidFill>
              </a:rPr>
              <a:t>wijkregisseur</a:t>
            </a:r>
            <a:r>
              <a:rPr lang="en-GB" sz="1200" dirty="0" smtClean="0">
                <a:solidFill>
                  <a:prstClr val="black"/>
                </a:solidFill>
              </a:rPr>
              <a:t>” </a:t>
            </a:r>
            <a:r>
              <a:rPr lang="en-GB" sz="1200" dirty="0" err="1" smtClean="0">
                <a:solidFill>
                  <a:prstClr val="black"/>
                </a:solidFill>
              </a:rPr>
              <a:t>aangesteld</a:t>
            </a:r>
            <a:r>
              <a:rPr lang="en-GB" sz="1200" dirty="0" smtClean="0">
                <a:solidFill>
                  <a:prstClr val="black"/>
                </a:solidFill>
              </a:rPr>
              <a:t>. </a:t>
            </a:r>
            <a:r>
              <a:rPr lang="en-GB" sz="1200" dirty="0" err="1" smtClean="0">
                <a:solidFill>
                  <a:prstClr val="black"/>
                </a:solidFill>
              </a:rPr>
              <a:t>Vandaag</a:t>
            </a:r>
            <a:r>
              <a:rPr lang="en-GB" sz="1200" dirty="0" smtClean="0">
                <a:solidFill>
                  <a:prstClr val="black"/>
                </a:solidFill>
              </a:rPr>
              <a:t> </a:t>
            </a:r>
            <a:r>
              <a:rPr lang="en-GB" sz="1200" dirty="0" err="1" smtClean="0">
                <a:solidFill>
                  <a:prstClr val="black"/>
                </a:solidFill>
              </a:rPr>
              <a:t>zitten</a:t>
            </a:r>
            <a:r>
              <a:rPr lang="en-GB" sz="1200" dirty="0" smtClean="0">
                <a:solidFill>
                  <a:prstClr val="black"/>
                </a:solidFill>
              </a:rPr>
              <a:t> die </a:t>
            </a:r>
            <a:r>
              <a:rPr lang="en-GB" sz="1200" dirty="0" err="1" smtClean="0">
                <a:solidFill>
                  <a:prstClr val="black"/>
                </a:solidFill>
              </a:rPr>
              <a:t>binnen</a:t>
            </a:r>
            <a:r>
              <a:rPr lang="en-GB" sz="1200" dirty="0" smtClean="0">
                <a:solidFill>
                  <a:prstClr val="black"/>
                </a:solidFill>
              </a:rPr>
              <a:t> </a:t>
            </a:r>
            <a:r>
              <a:rPr lang="en-GB" sz="1200" dirty="0" err="1" smtClean="0">
                <a:solidFill>
                  <a:prstClr val="black"/>
                </a:solidFill>
              </a:rPr>
              <a:t>onze</a:t>
            </a:r>
            <a:r>
              <a:rPr lang="en-GB" sz="1200" dirty="0" smtClean="0">
                <a:solidFill>
                  <a:prstClr val="black"/>
                </a:solidFill>
              </a:rPr>
              <a:t> </a:t>
            </a:r>
            <a:r>
              <a:rPr lang="en-GB" sz="1200" dirty="0" err="1" smtClean="0">
                <a:solidFill>
                  <a:prstClr val="black"/>
                </a:solidFill>
              </a:rPr>
              <a:t>Dienst</a:t>
            </a:r>
            <a:r>
              <a:rPr lang="en-GB" sz="1200" dirty="0" smtClean="0">
                <a:solidFill>
                  <a:prstClr val="black"/>
                </a:solidFill>
              </a:rPr>
              <a:t> </a:t>
            </a:r>
            <a:r>
              <a:rPr lang="en-GB" sz="1200" dirty="0" err="1" smtClean="0">
                <a:solidFill>
                  <a:prstClr val="black"/>
                </a:solidFill>
              </a:rPr>
              <a:t>Beleidsparticipatie</a:t>
            </a:r>
            <a:r>
              <a:rPr lang="en-GB" sz="1200" dirty="0" smtClean="0">
                <a:solidFill>
                  <a:prstClr val="black"/>
                </a:solidFill>
              </a:rPr>
              <a:t>. </a:t>
            </a:r>
            <a:endParaRPr lang="en-GB" sz="1200" dirty="0" smtClean="0"/>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4</a:t>
            </a:fld>
            <a:endParaRPr lang="nl-BE"/>
          </a:p>
        </p:txBody>
      </p:sp>
    </p:spTree>
    <p:extLst>
      <p:ext uri="{BB962C8B-B14F-4D97-AF65-F5344CB8AC3E}">
        <p14:creationId xmlns:p14="http://schemas.microsoft.com/office/powerpoint/2010/main" val="3029544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27</a:t>
            </a:fld>
            <a:endParaRPr lang="nl-BE"/>
          </a:p>
        </p:txBody>
      </p:sp>
    </p:spTree>
    <p:extLst>
      <p:ext uri="{BB962C8B-B14F-4D97-AF65-F5344CB8AC3E}">
        <p14:creationId xmlns:p14="http://schemas.microsoft.com/office/powerpoint/2010/main" val="1046279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Wijkregisseur die </a:t>
            </a:r>
            <a:r>
              <a:rPr lang="nl-BE" dirty="0" err="1" smtClean="0"/>
              <a:t>brokering</a:t>
            </a:r>
            <a:r>
              <a:rPr lang="nl-BE" baseline="0" dirty="0" smtClean="0"/>
              <a:t> doet ts opportuniteiten en initiatieven </a:t>
            </a:r>
            <a:r>
              <a:rPr lang="nl-BE" baseline="0" dirty="0" err="1" smtClean="0"/>
              <a:t>id</a:t>
            </a:r>
            <a:r>
              <a:rPr lang="nl-BE" baseline="0" dirty="0" smtClean="0"/>
              <a:t> wijk </a:t>
            </a:r>
          </a:p>
          <a:p>
            <a:r>
              <a:rPr lang="nl-BE" dirty="0" smtClean="0"/>
              <a:t>Netwerken </a:t>
            </a:r>
            <a:r>
              <a:rPr lang="nl-BE" dirty="0" smtClean="0"/>
              <a:t>ts de verschillende diensten </a:t>
            </a:r>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Verwijzen naar het filmpje </a:t>
            </a:r>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28</a:t>
            </a:fld>
            <a:endParaRPr lang="nl-BE"/>
          </a:p>
        </p:txBody>
      </p:sp>
    </p:spTree>
    <p:extLst>
      <p:ext uri="{BB962C8B-B14F-4D97-AF65-F5344CB8AC3E}">
        <p14:creationId xmlns:p14="http://schemas.microsoft.com/office/powerpoint/2010/main" val="282777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Als stadsadministratie zullen moeten leren omgaan met tijdelijke constructies, tijdelijke situaties en “tijdelijke kaders”. </a:t>
            </a:r>
          </a:p>
          <a:p>
            <a:r>
              <a:rPr lang="nl-BE" dirty="0" smtClean="0"/>
              <a:t>Als tijdelijke invullers zullen moeten leren omgaan met tijdelijkheid,</a:t>
            </a:r>
            <a:r>
              <a:rPr lang="nl-BE" baseline="0" dirty="0" smtClean="0"/>
              <a:t> zoals een tijdelijke inrichting en mobiele constructies, en een mentaliteit </a:t>
            </a:r>
            <a:r>
              <a:rPr lang="nl-BE" dirty="0" smtClean="0"/>
              <a:t>om flexibel</a:t>
            </a:r>
            <a:r>
              <a:rPr lang="nl-BE" baseline="0" dirty="0" smtClean="0"/>
              <a:t> </a:t>
            </a:r>
            <a:r>
              <a:rPr lang="nl-BE" dirty="0" smtClean="0"/>
              <a:t>te zijn. </a:t>
            </a:r>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29</a:t>
            </a:fld>
            <a:endParaRPr lang="nl-BE"/>
          </a:p>
        </p:txBody>
      </p:sp>
    </p:spTree>
    <p:extLst>
      <p:ext uri="{BB962C8B-B14F-4D97-AF65-F5344CB8AC3E}">
        <p14:creationId xmlns:p14="http://schemas.microsoft.com/office/powerpoint/2010/main" val="521640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30</a:t>
            </a:fld>
            <a:endParaRPr lang="nl-BE"/>
          </a:p>
        </p:txBody>
      </p:sp>
    </p:spTree>
    <p:extLst>
      <p:ext uri="{BB962C8B-B14F-4D97-AF65-F5344CB8AC3E}">
        <p14:creationId xmlns:p14="http://schemas.microsoft.com/office/powerpoint/2010/main" val="123293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De</a:t>
            </a:r>
            <a:r>
              <a:rPr lang="en-GB" sz="1200" kern="1200" baseline="0" dirty="0" smtClean="0">
                <a:solidFill>
                  <a:schemeClr val="tx1"/>
                </a:solidFill>
                <a:effectLst/>
              </a:rPr>
              <a:t> </a:t>
            </a:r>
            <a:r>
              <a:rPr lang="en-GB" sz="1200" kern="1200" baseline="0" dirty="0" err="1" smtClean="0">
                <a:solidFill>
                  <a:schemeClr val="tx1"/>
                </a:solidFill>
                <a:effectLst/>
              </a:rPr>
              <a:t>wijkregisseurs</a:t>
            </a:r>
            <a:r>
              <a:rPr lang="en-GB" sz="1200" kern="1200" baseline="0" dirty="0" smtClean="0">
                <a:solidFill>
                  <a:schemeClr val="tx1"/>
                </a:solidFill>
                <a:effectLst/>
              </a:rPr>
              <a:t> </a:t>
            </a:r>
            <a:r>
              <a:rPr lang="en-GB" sz="1200" kern="1200" baseline="0" dirty="0" err="1" smtClean="0">
                <a:solidFill>
                  <a:schemeClr val="tx1"/>
                </a:solidFill>
                <a:effectLst/>
              </a:rPr>
              <a:t>zijn</a:t>
            </a:r>
            <a:r>
              <a:rPr lang="en-GB" sz="1200" kern="1200" baseline="0" dirty="0" smtClean="0">
                <a:solidFill>
                  <a:schemeClr val="tx1"/>
                </a:solidFill>
                <a:effectLst/>
              </a:rPr>
              <a:t> de </a:t>
            </a:r>
            <a:r>
              <a:rPr lang="en-GB" sz="1200" kern="1200" baseline="0" dirty="0" err="1" smtClean="0">
                <a:solidFill>
                  <a:schemeClr val="tx1"/>
                </a:solidFill>
                <a:effectLst/>
              </a:rPr>
              <a:t>schakels</a:t>
            </a:r>
            <a:r>
              <a:rPr lang="en-GB" sz="1200" kern="1200" baseline="0" dirty="0" smtClean="0">
                <a:solidFill>
                  <a:schemeClr val="tx1"/>
                </a:solidFill>
                <a:effectLst/>
              </a:rPr>
              <a:t> </a:t>
            </a:r>
            <a:r>
              <a:rPr lang="en-GB" sz="1200" kern="1200" baseline="0" dirty="0" err="1" smtClean="0">
                <a:solidFill>
                  <a:schemeClr val="tx1"/>
                </a:solidFill>
                <a:effectLst/>
              </a:rPr>
              <a:t>tussen</a:t>
            </a:r>
            <a:r>
              <a:rPr lang="en-GB" sz="1200" kern="1200" baseline="0" dirty="0" smtClean="0">
                <a:solidFill>
                  <a:schemeClr val="tx1"/>
                </a:solidFill>
                <a:effectLst/>
              </a:rPr>
              <a:t> de burgers en de Stad. </a:t>
            </a:r>
            <a:r>
              <a:rPr lang="en-GB" sz="1200" kern="1200" dirty="0" err="1" smtClean="0">
                <a:solidFill>
                  <a:schemeClr val="tx1"/>
                </a:solidFill>
                <a:effectLst/>
              </a:rPr>
              <a:t>Ze</a:t>
            </a:r>
            <a:r>
              <a:rPr lang="en-GB" sz="1200" kern="1200" dirty="0" smtClean="0">
                <a:solidFill>
                  <a:schemeClr val="tx1"/>
                </a:solidFill>
                <a:effectLst/>
              </a:rPr>
              <a:t> </a:t>
            </a:r>
            <a:r>
              <a:rPr lang="en-GB" sz="1200" kern="1200" dirty="0" err="1" smtClean="0">
                <a:solidFill>
                  <a:schemeClr val="tx1"/>
                </a:solidFill>
                <a:effectLst/>
              </a:rPr>
              <a:t>vormen</a:t>
            </a:r>
            <a:r>
              <a:rPr lang="en-GB" sz="1200" kern="1200" baseline="0" dirty="0" smtClean="0">
                <a:solidFill>
                  <a:schemeClr val="tx1"/>
                </a:solidFill>
                <a:effectLst/>
              </a:rPr>
              <a:t>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belangrijke</a:t>
            </a:r>
            <a:r>
              <a:rPr lang="en-GB" sz="1200" kern="1200" baseline="0" dirty="0" smtClean="0">
                <a:solidFill>
                  <a:schemeClr val="tx1"/>
                </a:solidFill>
                <a:effectLst/>
              </a:rPr>
              <a:t> link in het </a:t>
            </a:r>
            <a:r>
              <a:rPr lang="en-GB" sz="1200" kern="1200" baseline="0" dirty="0" err="1" smtClean="0">
                <a:solidFill>
                  <a:schemeClr val="tx1"/>
                </a:solidFill>
                <a:effectLst/>
              </a:rPr>
              <a:t>netwerk</a:t>
            </a:r>
            <a:r>
              <a:rPr lang="en-GB" sz="1200" kern="1200" baseline="0" dirty="0" smtClean="0">
                <a:solidFill>
                  <a:schemeClr val="tx1"/>
                </a:solidFill>
                <a:effectLst/>
              </a:rPr>
              <a:t> van college en </a:t>
            </a:r>
            <a:r>
              <a:rPr lang="en-GB" sz="1200" kern="1200" baseline="0" dirty="0" err="1" smtClean="0">
                <a:solidFill>
                  <a:schemeClr val="tx1"/>
                </a:solidFill>
                <a:effectLst/>
              </a:rPr>
              <a:t>gemeenteraad</a:t>
            </a:r>
            <a:r>
              <a:rPr lang="en-GB" sz="1200" kern="1200" baseline="0" dirty="0" smtClean="0">
                <a:solidFill>
                  <a:schemeClr val="tx1"/>
                </a:solidFill>
                <a:effectLst/>
              </a:rPr>
              <a:t>, </a:t>
            </a:r>
            <a:r>
              <a:rPr lang="en-GB" sz="1200" kern="1200" baseline="0" dirty="0" err="1" smtClean="0">
                <a:solidFill>
                  <a:schemeClr val="tx1"/>
                </a:solidFill>
                <a:effectLst/>
              </a:rPr>
              <a:t>stadsdiensten</a:t>
            </a:r>
            <a:r>
              <a:rPr lang="en-GB" sz="1200" kern="1200" baseline="0" dirty="0" smtClean="0">
                <a:solidFill>
                  <a:schemeClr val="tx1"/>
                </a:solidFill>
                <a:effectLst/>
              </a:rPr>
              <a:t>, </a:t>
            </a:r>
            <a:r>
              <a:rPr lang="en-GB" sz="1200" kern="1200" baseline="0" dirty="0" err="1" smtClean="0">
                <a:solidFill>
                  <a:schemeClr val="tx1"/>
                </a:solidFill>
                <a:effectLst/>
              </a:rPr>
              <a:t>bewonersorganisaties</a:t>
            </a:r>
            <a:r>
              <a:rPr lang="en-GB" sz="1200" kern="1200" baseline="0" dirty="0" smtClean="0">
                <a:solidFill>
                  <a:schemeClr val="tx1"/>
                </a:solidFill>
                <a:effectLst/>
              </a:rPr>
              <a:t>, en partners </a:t>
            </a:r>
            <a:r>
              <a:rPr lang="en-GB" sz="1200" kern="1200" baseline="0" dirty="0" err="1" smtClean="0">
                <a:solidFill>
                  <a:schemeClr val="tx1"/>
                </a:solidFill>
                <a:effectLst/>
              </a:rPr>
              <a:t>uit</a:t>
            </a:r>
            <a:r>
              <a:rPr lang="en-GB" sz="1200" kern="1200" baseline="0" dirty="0" smtClean="0">
                <a:solidFill>
                  <a:schemeClr val="tx1"/>
                </a:solidFill>
                <a:effectLst/>
              </a:rPr>
              <a:t> de </a:t>
            </a:r>
            <a:r>
              <a:rPr lang="en-GB" sz="1200" kern="1200" baseline="0" dirty="0" err="1" smtClean="0">
                <a:solidFill>
                  <a:schemeClr val="tx1"/>
                </a:solidFill>
                <a:effectLst/>
              </a:rPr>
              <a:t>wijk</a:t>
            </a:r>
            <a:r>
              <a:rPr lang="en-GB" sz="1200" kern="1200" baseline="0" dirty="0" smtClean="0">
                <a:solidFill>
                  <a:schemeClr val="tx1"/>
                </a:solidFill>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smtClean="0">
                <a:solidFill>
                  <a:schemeClr val="tx1"/>
                </a:solidFill>
                <a:effectLst/>
              </a:rPr>
              <a:t>Zij</a:t>
            </a:r>
            <a:r>
              <a:rPr lang="en-GB" sz="1200" kern="1200" baseline="0" dirty="0" smtClean="0">
                <a:solidFill>
                  <a:schemeClr val="tx1"/>
                </a:solidFill>
                <a:effectLst/>
              </a:rPr>
              <a:t> </a:t>
            </a:r>
            <a:r>
              <a:rPr lang="en-GB" sz="1200" kern="1200" baseline="0" dirty="0" err="1" smtClean="0">
                <a:solidFill>
                  <a:schemeClr val="tx1"/>
                </a:solidFill>
                <a:effectLst/>
              </a:rPr>
              <a:t>pikken</a:t>
            </a:r>
            <a:r>
              <a:rPr lang="en-GB" sz="1200" kern="1200" baseline="0" dirty="0" smtClean="0">
                <a:solidFill>
                  <a:schemeClr val="tx1"/>
                </a:solidFill>
                <a:effectLst/>
              </a:rPr>
              <a:t> </a:t>
            </a:r>
            <a:r>
              <a:rPr lang="en-GB" sz="1200" kern="1200" baseline="0" dirty="0" err="1" smtClean="0">
                <a:solidFill>
                  <a:schemeClr val="tx1"/>
                </a:solidFill>
                <a:effectLst/>
              </a:rPr>
              <a:t>signalen</a:t>
            </a:r>
            <a:r>
              <a:rPr lang="en-GB" sz="1200" kern="1200" baseline="0" dirty="0" smtClean="0">
                <a:solidFill>
                  <a:schemeClr val="tx1"/>
                </a:solidFill>
                <a:effectLst/>
              </a:rPr>
              <a:t> op van </a:t>
            </a:r>
            <a:r>
              <a:rPr lang="en-GB" sz="1200" kern="1200" baseline="0" dirty="0" err="1" smtClean="0">
                <a:solidFill>
                  <a:schemeClr val="tx1"/>
                </a:solidFill>
                <a:effectLst/>
              </a:rPr>
              <a:t>onderuit</a:t>
            </a:r>
            <a:r>
              <a:rPr lang="en-GB" sz="1200" kern="1200" baseline="0" dirty="0" smtClean="0">
                <a:solidFill>
                  <a:schemeClr val="tx1"/>
                </a:solidFill>
                <a:effectLst/>
              </a:rPr>
              <a:t> en </a:t>
            </a:r>
            <a:r>
              <a:rPr lang="en-GB" sz="1200" kern="1200" baseline="0" dirty="0" err="1" smtClean="0">
                <a:solidFill>
                  <a:schemeClr val="tx1"/>
                </a:solidFill>
                <a:effectLst/>
              </a:rPr>
              <a:t>brengen</a:t>
            </a:r>
            <a:r>
              <a:rPr lang="en-GB" sz="1200" kern="1200" baseline="0" dirty="0" smtClean="0">
                <a:solidFill>
                  <a:schemeClr val="tx1"/>
                </a:solidFill>
                <a:effectLst/>
              </a:rPr>
              <a:t> die </a:t>
            </a:r>
            <a:r>
              <a:rPr lang="en-GB" sz="1200" kern="1200" baseline="0" dirty="0" err="1" smtClean="0">
                <a:solidFill>
                  <a:schemeClr val="tx1"/>
                </a:solidFill>
                <a:effectLst/>
              </a:rPr>
              <a:t>naar</a:t>
            </a:r>
            <a:r>
              <a:rPr lang="en-GB" sz="1200" kern="1200" baseline="0" dirty="0" smtClean="0">
                <a:solidFill>
                  <a:schemeClr val="tx1"/>
                </a:solidFill>
                <a:effectLst/>
              </a:rPr>
              <a:t> de </a:t>
            </a:r>
            <a:r>
              <a:rPr lang="en-GB" sz="1200" kern="1200" baseline="0" dirty="0" err="1" smtClean="0">
                <a:solidFill>
                  <a:schemeClr val="tx1"/>
                </a:solidFill>
                <a:effectLst/>
              </a:rPr>
              <a:t>beleidsmakers</a:t>
            </a:r>
            <a:r>
              <a:rPr lang="en-GB" sz="1200" kern="1200" dirty="0" smtClean="0">
                <a:solidFill>
                  <a:schemeClr val="tx1"/>
                </a:solidFill>
                <a:effectLst/>
              </a:rPr>
              <a:t> en </a:t>
            </a:r>
            <a:r>
              <a:rPr lang="en-GB" sz="1200" kern="1200" dirty="0" err="1" smtClean="0">
                <a:solidFill>
                  <a:schemeClr val="tx1"/>
                </a:solidFill>
                <a:effectLst/>
              </a:rPr>
              <a:t>naar</a:t>
            </a:r>
            <a:r>
              <a:rPr lang="en-GB" sz="1200" kern="1200" dirty="0" smtClean="0">
                <a:solidFill>
                  <a:schemeClr val="tx1"/>
                </a:solidFill>
                <a:effectLst/>
              </a:rPr>
              <a:t> de </a:t>
            </a:r>
            <a:r>
              <a:rPr lang="en-GB" sz="1200" kern="1200" baseline="0" dirty="0" err="1" smtClean="0">
                <a:solidFill>
                  <a:schemeClr val="tx1"/>
                </a:solidFill>
                <a:effectLst/>
              </a:rPr>
              <a:t>stadsdiensten</a:t>
            </a:r>
            <a:r>
              <a:rPr lang="en-GB" sz="1200" kern="1200" baseline="0" dirty="0" smtClean="0">
                <a:solidFill>
                  <a:schemeClr val="tx1"/>
                </a:solidFill>
                <a:effectLst/>
              </a:rPr>
              <a:t>. </a:t>
            </a:r>
            <a:r>
              <a:rPr lang="en-GB" sz="1200" kern="1200" baseline="0" dirty="0" err="1" smtClean="0">
                <a:solidFill>
                  <a:schemeClr val="tx1"/>
                </a:solidFill>
                <a:effectLst/>
              </a:rPr>
              <a:t>Andersom</a:t>
            </a:r>
            <a:r>
              <a:rPr lang="en-GB" sz="1200" kern="1200" dirty="0" smtClean="0">
                <a:solidFill>
                  <a:schemeClr val="tx1"/>
                </a:solidFill>
                <a:effectLst/>
              </a:rPr>
              <a:t> </a:t>
            </a:r>
            <a:r>
              <a:rPr lang="en-GB" sz="1200" kern="1200" dirty="0" err="1" smtClean="0">
                <a:solidFill>
                  <a:schemeClr val="tx1"/>
                </a:solidFill>
                <a:effectLst/>
              </a:rPr>
              <a:t>organiseren</a:t>
            </a:r>
            <a:r>
              <a:rPr lang="en-GB" sz="1200" kern="1200" dirty="0" smtClean="0">
                <a:solidFill>
                  <a:schemeClr val="tx1"/>
                </a:solidFill>
                <a:effectLst/>
              </a:rPr>
              <a:t> </a:t>
            </a:r>
            <a:r>
              <a:rPr lang="en-GB" sz="1200" kern="1200" dirty="0" err="1" smtClean="0">
                <a:solidFill>
                  <a:schemeClr val="tx1"/>
                </a:solidFill>
                <a:effectLst/>
              </a:rPr>
              <a:t>ze</a:t>
            </a:r>
            <a:r>
              <a:rPr lang="en-GB" sz="1200" kern="1200" dirty="0" smtClean="0">
                <a:solidFill>
                  <a:schemeClr val="tx1"/>
                </a:solidFill>
                <a:effectLst/>
              </a:rPr>
              <a:t> </a:t>
            </a:r>
            <a:r>
              <a:rPr lang="en-GB" sz="1200" kern="1200" dirty="0" err="1" smtClean="0">
                <a:solidFill>
                  <a:schemeClr val="tx1"/>
                </a:solidFill>
                <a:effectLst/>
              </a:rPr>
              <a:t>ook</a:t>
            </a:r>
            <a:r>
              <a:rPr lang="en-GB" sz="1200" kern="1200" dirty="0" smtClean="0">
                <a:solidFill>
                  <a:schemeClr val="tx1"/>
                </a:solidFill>
                <a:effectLst/>
              </a:rPr>
              <a:t> het </a:t>
            </a:r>
            <a:r>
              <a:rPr lang="en-GB" sz="1200" kern="1200" dirty="0" err="1" smtClean="0">
                <a:solidFill>
                  <a:schemeClr val="tx1"/>
                </a:solidFill>
                <a:effectLst/>
              </a:rPr>
              <a:t>overleg</a:t>
            </a:r>
            <a:r>
              <a:rPr lang="en-GB" sz="1200" kern="1200" dirty="0" smtClean="0">
                <a:solidFill>
                  <a:schemeClr val="tx1"/>
                </a:solidFill>
                <a:effectLst/>
              </a:rPr>
              <a:t> </a:t>
            </a:r>
            <a:r>
              <a:rPr lang="en-GB" sz="1200" kern="1200" dirty="0" err="1" smtClean="0">
                <a:solidFill>
                  <a:schemeClr val="tx1"/>
                </a:solidFill>
                <a:effectLst/>
              </a:rPr>
              <a:t>tussen</a:t>
            </a:r>
            <a:r>
              <a:rPr lang="en-GB" sz="1200" kern="1200" dirty="0" smtClean="0">
                <a:solidFill>
                  <a:schemeClr val="tx1"/>
                </a:solidFill>
                <a:effectLst/>
              </a:rPr>
              <a:t> het </a:t>
            </a:r>
            <a:r>
              <a:rPr lang="en-GB" sz="1200" kern="1200" dirty="0" err="1" smtClean="0">
                <a:solidFill>
                  <a:schemeClr val="tx1"/>
                </a:solidFill>
                <a:effectLst/>
              </a:rPr>
              <a:t>schepencollege</a:t>
            </a:r>
            <a:r>
              <a:rPr lang="en-GB" sz="1200" kern="1200" dirty="0" smtClean="0">
                <a:solidFill>
                  <a:schemeClr val="tx1"/>
                </a:solidFill>
                <a:effectLst/>
              </a:rPr>
              <a:t> en de </a:t>
            </a:r>
            <a:r>
              <a:rPr lang="en-GB" sz="1200" kern="1200" dirty="0" err="1" smtClean="0">
                <a:solidFill>
                  <a:schemeClr val="tx1"/>
                </a:solidFill>
                <a:effectLst/>
              </a:rPr>
              <a:t>bewoners</a:t>
            </a:r>
            <a:r>
              <a:rPr lang="en-GB" sz="1200" kern="1200" dirty="0" smtClean="0">
                <a:solidFill>
                  <a:schemeClr val="tx1"/>
                </a:solidFill>
                <a:effectLst/>
              </a:rPr>
              <a:t>. </a:t>
            </a:r>
            <a:r>
              <a:rPr lang="en-GB" sz="1200" kern="1200" baseline="0" dirty="0" err="1" smtClean="0">
                <a:solidFill>
                  <a:schemeClr val="tx1"/>
                </a:solidFill>
                <a:effectLst/>
              </a:rPr>
              <a:t>Zij</a:t>
            </a:r>
            <a:r>
              <a:rPr lang="en-GB" sz="1200" kern="1200" baseline="0" dirty="0" smtClean="0">
                <a:solidFill>
                  <a:schemeClr val="tx1"/>
                </a:solidFill>
                <a:effectLst/>
              </a:rPr>
              <a:t> </a:t>
            </a:r>
            <a:r>
              <a:rPr lang="en-GB" sz="1200" kern="1200" baseline="0" dirty="0" err="1" smtClean="0">
                <a:solidFill>
                  <a:schemeClr val="tx1"/>
                </a:solidFill>
                <a:effectLst/>
              </a:rPr>
              <a:t>zoeken</a:t>
            </a:r>
            <a:r>
              <a:rPr lang="en-GB" sz="1200" kern="1200" baseline="0" dirty="0" smtClean="0">
                <a:solidFill>
                  <a:schemeClr val="tx1"/>
                </a:solidFill>
                <a:effectLst/>
              </a:rPr>
              <a:t> </a:t>
            </a:r>
            <a:r>
              <a:rPr lang="en-GB" sz="1200" kern="1200" baseline="0" dirty="0" err="1" smtClean="0">
                <a:solidFill>
                  <a:schemeClr val="tx1"/>
                </a:solidFill>
                <a:effectLst/>
              </a:rPr>
              <a:t>actief</a:t>
            </a:r>
            <a:r>
              <a:rPr lang="en-GB" sz="1200" kern="1200" baseline="0" dirty="0" smtClean="0">
                <a:solidFill>
                  <a:schemeClr val="tx1"/>
                </a:solidFill>
                <a:effectLst/>
              </a:rPr>
              <a:t> in de </a:t>
            </a:r>
            <a:r>
              <a:rPr lang="en-GB" sz="1200" kern="1200" baseline="0" dirty="0" err="1" smtClean="0">
                <a:solidFill>
                  <a:schemeClr val="tx1"/>
                </a:solidFill>
                <a:effectLst/>
              </a:rPr>
              <a:t>wijken</a:t>
            </a:r>
            <a:r>
              <a:rPr lang="en-GB" sz="1200" kern="1200" baseline="0" dirty="0" smtClean="0">
                <a:solidFill>
                  <a:schemeClr val="tx1"/>
                </a:solidFill>
                <a:effectLst/>
              </a:rPr>
              <a:t> </a:t>
            </a:r>
            <a:r>
              <a:rPr lang="en-GB" sz="1200" kern="1200" baseline="0" dirty="0" err="1" smtClean="0">
                <a:solidFill>
                  <a:schemeClr val="tx1"/>
                </a:solidFill>
                <a:effectLst/>
              </a:rPr>
              <a:t>naar</a:t>
            </a:r>
            <a:r>
              <a:rPr lang="en-GB" sz="1200" kern="1200" baseline="0" dirty="0" smtClean="0">
                <a:solidFill>
                  <a:schemeClr val="tx1"/>
                </a:solidFill>
                <a:effectLst/>
              </a:rPr>
              <a:t> </a:t>
            </a:r>
            <a:r>
              <a:rPr lang="en-GB" sz="1200" kern="1200" baseline="0" dirty="0" err="1" smtClean="0">
                <a:solidFill>
                  <a:schemeClr val="tx1"/>
                </a:solidFill>
                <a:effectLst/>
              </a:rPr>
              <a:t>burgerinitiatieven</a:t>
            </a:r>
            <a:r>
              <a:rPr lang="en-GB" sz="1200" kern="1200" baseline="0" dirty="0" smtClean="0">
                <a:solidFill>
                  <a:schemeClr val="tx1"/>
                </a:solidFill>
                <a:effectLst/>
              </a:rPr>
              <a:t>, </a:t>
            </a:r>
            <a:r>
              <a:rPr lang="en-GB" sz="1200" kern="1200" baseline="0" dirty="0" err="1" smtClean="0">
                <a:solidFill>
                  <a:schemeClr val="tx1"/>
                </a:solidFill>
                <a:effectLst/>
              </a:rPr>
              <a:t>d</a:t>
            </a:r>
            <a:r>
              <a:rPr lang="en-GB" sz="1200" kern="1200" dirty="0" err="1" smtClean="0">
                <a:solidFill>
                  <a:schemeClr val="tx1"/>
                </a:solidFill>
                <a:effectLst/>
              </a:rPr>
              <a:t>etecteren</a:t>
            </a:r>
            <a:r>
              <a:rPr lang="en-GB" sz="1200" kern="1200" dirty="0" smtClean="0">
                <a:solidFill>
                  <a:schemeClr val="tx1"/>
                </a:solidFill>
                <a:effectLst/>
              </a:rPr>
              <a:t> de </a:t>
            </a:r>
            <a:r>
              <a:rPr lang="en-GB" sz="1200" kern="1200" dirty="0" err="1" smtClean="0">
                <a:solidFill>
                  <a:schemeClr val="tx1"/>
                </a:solidFill>
                <a:effectLst/>
              </a:rPr>
              <a:t>opportuniteiten</a:t>
            </a:r>
            <a:r>
              <a:rPr lang="en-GB" sz="1200" kern="1200" dirty="0" smtClean="0">
                <a:solidFill>
                  <a:schemeClr val="tx1"/>
                </a:solidFill>
                <a:effectLst/>
              </a:rPr>
              <a:t> die </a:t>
            </a:r>
            <a:r>
              <a:rPr lang="en-GB" sz="1200" kern="1200" dirty="0" err="1" smtClean="0">
                <a:solidFill>
                  <a:schemeClr val="tx1"/>
                </a:solidFill>
                <a:effectLst/>
              </a:rPr>
              <a:t>zich</a:t>
            </a:r>
            <a:r>
              <a:rPr lang="en-GB" sz="1200" kern="1200" dirty="0" smtClean="0">
                <a:solidFill>
                  <a:schemeClr val="tx1"/>
                </a:solidFill>
                <a:effectLst/>
              </a:rPr>
              <a:t> </a:t>
            </a:r>
            <a:r>
              <a:rPr lang="en-GB" sz="1200" kern="1200" dirty="0" err="1" smtClean="0">
                <a:solidFill>
                  <a:schemeClr val="tx1"/>
                </a:solidFill>
                <a:effectLst/>
              </a:rPr>
              <a:t>voordien</a:t>
            </a:r>
            <a:r>
              <a:rPr lang="en-GB" sz="1200" kern="1200" dirty="0" smtClean="0">
                <a:solidFill>
                  <a:schemeClr val="tx1"/>
                </a:solidFill>
                <a:effectLst/>
              </a:rPr>
              <a:t> in </a:t>
            </a:r>
            <a:r>
              <a:rPr lang="en-GB" sz="1200" kern="1200" dirty="0" err="1" smtClean="0">
                <a:solidFill>
                  <a:schemeClr val="tx1"/>
                </a:solidFill>
                <a:effectLst/>
              </a:rPr>
              <a:t>een</a:t>
            </a:r>
            <a:r>
              <a:rPr lang="en-GB" sz="1200" kern="1200" dirty="0" smtClean="0">
                <a:solidFill>
                  <a:schemeClr val="tx1"/>
                </a:solidFill>
                <a:effectLst/>
              </a:rPr>
              <a:t> </a:t>
            </a:r>
            <a:r>
              <a:rPr lang="en-GB" sz="1200" kern="1200" dirty="0" err="1" smtClean="0">
                <a:solidFill>
                  <a:schemeClr val="tx1"/>
                </a:solidFill>
                <a:effectLst/>
              </a:rPr>
              <a:t>wijk</a:t>
            </a:r>
            <a:r>
              <a:rPr lang="en-GB" sz="1200" kern="1200" dirty="0" smtClean="0">
                <a:solidFill>
                  <a:schemeClr val="tx1"/>
                </a:solidFill>
                <a:effectLst/>
              </a:rPr>
              <a:t>, en </a:t>
            </a:r>
            <a:r>
              <a:rPr lang="en-GB" sz="1200" kern="1200" dirty="0" err="1" smtClean="0">
                <a:solidFill>
                  <a:schemeClr val="tx1"/>
                </a:solidFill>
                <a:effectLst/>
              </a:rPr>
              <a:t>verbinden</a:t>
            </a:r>
            <a:r>
              <a:rPr lang="en-GB" sz="1200" kern="1200" dirty="0" smtClean="0">
                <a:solidFill>
                  <a:schemeClr val="tx1"/>
                </a:solidFill>
                <a:effectLst/>
              </a:rPr>
              <a:t>, </a:t>
            </a:r>
            <a:r>
              <a:rPr lang="en-GB" sz="1200" kern="1200" dirty="0" err="1" smtClean="0">
                <a:solidFill>
                  <a:schemeClr val="tx1"/>
                </a:solidFill>
                <a:effectLst/>
              </a:rPr>
              <a:t>zoeken</a:t>
            </a:r>
            <a:r>
              <a:rPr lang="en-GB" sz="1200" kern="1200" dirty="0" smtClean="0">
                <a:solidFill>
                  <a:schemeClr val="tx1"/>
                </a:solidFill>
                <a:effectLst/>
              </a:rPr>
              <a:t> </a:t>
            </a:r>
            <a:r>
              <a:rPr lang="en-GB" sz="1200" kern="1200" dirty="0" err="1" smtClean="0">
                <a:solidFill>
                  <a:schemeClr val="tx1"/>
                </a:solidFill>
                <a:effectLst/>
              </a:rPr>
              <a:t>naar</a:t>
            </a:r>
            <a:r>
              <a:rPr lang="en-GB" sz="1200" kern="1200" dirty="0" smtClean="0">
                <a:solidFill>
                  <a:schemeClr val="tx1"/>
                </a:solidFill>
                <a:effectLst/>
              </a:rPr>
              <a:t> </a:t>
            </a:r>
            <a:r>
              <a:rPr lang="en-GB" sz="1200" kern="1200" dirty="0" err="1" smtClean="0">
                <a:solidFill>
                  <a:schemeClr val="tx1"/>
                </a:solidFill>
                <a:effectLst/>
              </a:rPr>
              <a:t>ondersteuning</a:t>
            </a:r>
            <a:r>
              <a:rPr lang="en-GB" sz="1200" kern="1200" dirty="0" smtClean="0">
                <a:solidFill>
                  <a:schemeClr val="tx1"/>
                </a:solidFill>
                <a:effectLst/>
              </a:rPr>
              <a:t> </a:t>
            </a:r>
            <a:r>
              <a:rPr lang="en-GB" sz="1200" kern="1200" dirty="0" err="1" smtClean="0">
                <a:solidFill>
                  <a:schemeClr val="tx1"/>
                </a:solidFill>
                <a:effectLst/>
              </a:rPr>
              <a:t>bij</a:t>
            </a:r>
            <a:r>
              <a:rPr lang="en-GB" sz="1200" kern="1200" dirty="0" smtClean="0">
                <a:solidFill>
                  <a:schemeClr val="tx1"/>
                </a:solidFill>
                <a:effectLst/>
              </a:rPr>
              <a:t> </a:t>
            </a:r>
            <a:r>
              <a:rPr lang="en-GB" sz="1200" kern="1200" dirty="0" err="1" smtClean="0">
                <a:solidFill>
                  <a:schemeClr val="tx1"/>
                </a:solidFill>
                <a:effectLst/>
              </a:rPr>
              <a:t>andere</a:t>
            </a:r>
            <a:r>
              <a:rPr lang="en-GB" sz="1200" kern="1200" dirty="0" smtClean="0">
                <a:solidFill>
                  <a:schemeClr val="tx1"/>
                </a:solidFill>
                <a:effectLst/>
              </a:rPr>
              <a:t> stakeholders. </a:t>
            </a:r>
            <a:endParaRPr lang="en-GB" sz="1200"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kern="1200" baseline="0" dirty="0" smtClean="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smtClean="0">
                <a:solidFill>
                  <a:schemeClr val="tx1"/>
                </a:solidFill>
                <a:effectLst/>
              </a:rPr>
              <a:t>Daarnaast</a:t>
            </a:r>
            <a:r>
              <a:rPr lang="en-GB" sz="1200" kern="1200" dirty="0" smtClean="0">
                <a:solidFill>
                  <a:schemeClr val="tx1"/>
                </a:solidFill>
                <a:effectLst/>
              </a:rPr>
              <a:t> </a:t>
            </a:r>
            <a:r>
              <a:rPr lang="en-GB" sz="1200" kern="1200" baseline="0" dirty="0" err="1" smtClean="0">
                <a:solidFill>
                  <a:schemeClr val="tx1"/>
                </a:solidFill>
                <a:effectLst/>
              </a:rPr>
              <a:t>werken</a:t>
            </a:r>
            <a:r>
              <a:rPr lang="en-GB" sz="1200" kern="1200" baseline="0" dirty="0" smtClean="0">
                <a:solidFill>
                  <a:schemeClr val="tx1"/>
                </a:solidFill>
                <a:effectLst/>
              </a:rPr>
              <a:t> we met “</a:t>
            </a:r>
            <a:r>
              <a:rPr lang="en-GB" sz="1200" kern="1200" baseline="0" dirty="0" err="1" smtClean="0">
                <a:solidFill>
                  <a:schemeClr val="tx1"/>
                </a:solidFill>
                <a:effectLst/>
              </a:rPr>
              <a:t>programmaregisseurs</a:t>
            </a:r>
            <a:r>
              <a:rPr lang="en-GB" sz="1200" kern="1200" baseline="0" dirty="0" smtClean="0">
                <a:solidFill>
                  <a:schemeClr val="tx1"/>
                </a:solidFill>
                <a:effectLst/>
              </a:rPr>
              <a:t>”, die in </a:t>
            </a:r>
            <a:r>
              <a:rPr lang="en-GB" sz="1200" kern="1200" baseline="0" dirty="0" err="1" smtClean="0">
                <a:solidFill>
                  <a:schemeClr val="tx1"/>
                </a:solidFill>
                <a:effectLst/>
              </a:rPr>
              <a:t>stadsvernieuwingsprojecten</a:t>
            </a:r>
            <a:r>
              <a:rPr lang="en-GB" sz="1200" kern="1200" baseline="0" dirty="0" smtClean="0">
                <a:solidFill>
                  <a:schemeClr val="tx1"/>
                </a:solidFill>
                <a:effectLst/>
              </a:rPr>
              <a:t> </a:t>
            </a:r>
            <a:r>
              <a:rPr lang="en-GB" sz="1200" kern="1200" baseline="0" dirty="0" err="1" smtClean="0">
                <a:solidFill>
                  <a:schemeClr val="tx1"/>
                </a:solidFill>
                <a:effectLst/>
              </a:rPr>
              <a:t>alle</a:t>
            </a:r>
            <a:r>
              <a:rPr lang="en-GB" sz="1200" kern="1200" baseline="0" dirty="0" smtClean="0">
                <a:solidFill>
                  <a:schemeClr val="tx1"/>
                </a:solidFill>
                <a:effectLst/>
              </a:rPr>
              <a:t> stakeholders </a:t>
            </a:r>
            <a:r>
              <a:rPr lang="en-GB" sz="1200" kern="1200" baseline="0" dirty="0" err="1" smtClean="0">
                <a:solidFill>
                  <a:schemeClr val="tx1"/>
                </a:solidFill>
                <a:effectLst/>
              </a:rPr>
              <a:t>samenbrengen</a:t>
            </a:r>
            <a:r>
              <a:rPr lang="en-GB" sz="1200" kern="1200" baseline="0" dirty="0" smtClean="0">
                <a:solidFill>
                  <a:schemeClr val="tx1"/>
                </a:solidFill>
                <a:effectLst/>
              </a:rPr>
              <a:t>. We </a:t>
            </a:r>
            <a:r>
              <a:rPr lang="en-GB" sz="1200" kern="1200" baseline="0" dirty="0" err="1" smtClean="0">
                <a:solidFill>
                  <a:schemeClr val="tx1"/>
                </a:solidFill>
                <a:effectLst/>
              </a:rPr>
              <a:t>werken</a:t>
            </a:r>
            <a:r>
              <a:rPr lang="en-GB" sz="1200" kern="1200" baseline="0" dirty="0" smtClean="0">
                <a:solidFill>
                  <a:schemeClr val="tx1"/>
                </a:solidFill>
                <a:effectLst/>
              </a:rPr>
              <a:t> </a:t>
            </a:r>
            <a:r>
              <a:rPr lang="en-GB" sz="1200" kern="1200" baseline="0" dirty="0" err="1" smtClean="0">
                <a:solidFill>
                  <a:schemeClr val="tx1"/>
                </a:solidFill>
                <a:effectLst/>
              </a:rPr>
              <a:t>daarin</a:t>
            </a:r>
            <a:r>
              <a:rPr lang="en-GB" sz="1200" kern="1200" baseline="0" dirty="0" smtClean="0">
                <a:solidFill>
                  <a:schemeClr val="tx1"/>
                </a:solidFill>
                <a:effectLst/>
              </a:rPr>
              <a:t> met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ge</a:t>
            </a:r>
            <a:r>
              <a:rPr lang="nl-BE" sz="1200" kern="1200" dirty="0" err="1" smtClean="0">
                <a:solidFill>
                  <a:schemeClr val="tx1"/>
                </a:solidFill>
                <a:effectLst/>
              </a:rPr>
              <a:t>ïntegreerde</a:t>
            </a:r>
            <a:r>
              <a:rPr lang="nl-BE" sz="1200" kern="1200" dirty="0" smtClean="0">
                <a:solidFill>
                  <a:schemeClr val="tx1"/>
                </a:solidFill>
                <a:effectLst/>
              </a:rPr>
              <a:t> aanpak volgens drie sporen: naast het </a:t>
            </a:r>
            <a:r>
              <a:rPr lang="nl-BE" sz="1200" i="1" kern="1200" dirty="0" smtClean="0">
                <a:solidFill>
                  <a:schemeClr val="tx1"/>
                </a:solidFill>
                <a:effectLst/>
              </a:rPr>
              <a:t>ruimtelijk-fysieke</a:t>
            </a:r>
            <a:r>
              <a:rPr lang="nl-BE" sz="1200" kern="1200" dirty="0" smtClean="0">
                <a:solidFill>
                  <a:schemeClr val="tx1"/>
                </a:solidFill>
                <a:effectLst/>
              </a:rPr>
              <a:t>, wordt parallel sterk ingezet op een </a:t>
            </a:r>
            <a:r>
              <a:rPr lang="nl-BE" sz="1200" i="1" kern="1200" dirty="0" smtClean="0">
                <a:solidFill>
                  <a:schemeClr val="tx1"/>
                </a:solidFill>
                <a:effectLst/>
              </a:rPr>
              <a:t>socio-cultureel</a:t>
            </a:r>
            <a:r>
              <a:rPr lang="nl-BE" sz="1200" kern="1200" dirty="0" smtClean="0">
                <a:solidFill>
                  <a:schemeClr val="tx1"/>
                </a:solidFill>
                <a:effectLst/>
              </a:rPr>
              <a:t> en een </a:t>
            </a:r>
            <a:r>
              <a:rPr lang="nl-BE" sz="1200" i="1" kern="1200" dirty="0" smtClean="0">
                <a:solidFill>
                  <a:schemeClr val="tx1"/>
                </a:solidFill>
                <a:effectLst/>
              </a:rPr>
              <a:t>socio-economisch luik</a:t>
            </a:r>
            <a:r>
              <a:rPr lang="nl-BE" sz="1200" kern="1200" baseline="0" dirty="0" smtClean="0">
                <a:solidFill>
                  <a:schemeClr val="tx1"/>
                </a:solidFill>
                <a:effectLst/>
              </a:rPr>
              <a:t>; en worden de burgers en partners, organisaties uit de wijk van in het begin bij stadsontwikkeling betrokken. </a:t>
            </a:r>
            <a:r>
              <a:rPr lang="nl-BE" sz="1200" kern="1200" dirty="0" smtClean="0">
                <a:solidFill>
                  <a:schemeClr val="tx1"/>
                </a:solidFill>
                <a:effectLst/>
              </a:rPr>
              <a:t> </a:t>
            </a:r>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5</a:t>
            </a:fld>
            <a:endParaRPr lang="nl-BE"/>
          </a:p>
        </p:txBody>
      </p:sp>
    </p:spTree>
    <p:extLst>
      <p:ext uri="{BB962C8B-B14F-4D97-AF65-F5344CB8AC3E}">
        <p14:creationId xmlns:p14="http://schemas.microsoft.com/office/powerpoint/2010/main" val="122002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rPr>
              <a:t>In Gent is er vandaag een enorme druk op de ruimte. We kunnen niet blijven uitbreiden – integendeel: we moeten meer ‘inbreiden’. We moeten dus op zoek naar slimme oplossingen in het ruimtegebruik van onze stad. Aan de andere kant zien we een kleine maar structurele leegstand van handelspanden in een aantal aanloopstraten naar de binnenstad, en enkele braakliggende terreinen in afwachting van herontwikkeling in de industriële 19</a:t>
            </a:r>
            <a:r>
              <a:rPr lang="nl-BE" sz="1200" kern="1200" baseline="30000" dirty="0" smtClean="0">
                <a:solidFill>
                  <a:schemeClr val="tx1"/>
                </a:solidFill>
                <a:effectLst/>
              </a:rPr>
              <a:t>de-</a:t>
            </a:r>
            <a:r>
              <a:rPr lang="nl-BE" sz="1200" kern="1200" baseline="0" dirty="0" smtClean="0">
                <a:solidFill>
                  <a:schemeClr val="tx1"/>
                </a:solidFill>
                <a:effectLst/>
              </a:rPr>
              <a:t>eeuwse gordel. </a:t>
            </a:r>
            <a:endParaRPr lang="nl-BE"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rPr>
              <a:t>Initiatieven</a:t>
            </a:r>
            <a:r>
              <a:rPr lang="en-GB" sz="1200" kern="1200" baseline="0" dirty="0" smtClean="0">
                <a:solidFill>
                  <a:schemeClr val="tx1"/>
                </a:solidFill>
                <a:effectLst/>
              </a:rPr>
              <a:t> van </a:t>
            </a:r>
            <a:r>
              <a:rPr lang="en-GB" sz="1200" kern="1200" baseline="0" dirty="0" err="1" smtClean="0">
                <a:solidFill>
                  <a:schemeClr val="tx1"/>
                </a:solidFill>
                <a:effectLst/>
              </a:rPr>
              <a:t>tijdelijke</a:t>
            </a:r>
            <a:r>
              <a:rPr lang="en-GB" sz="1200" kern="1200" baseline="0" dirty="0" smtClean="0">
                <a:solidFill>
                  <a:schemeClr val="tx1"/>
                </a:solidFill>
                <a:effectLst/>
              </a:rPr>
              <a:t> </a:t>
            </a:r>
            <a:r>
              <a:rPr lang="en-GB" sz="1200" kern="1200" baseline="0" dirty="0" err="1" smtClean="0">
                <a:solidFill>
                  <a:schemeClr val="tx1"/>
                </a:solidFill>
                <a:effectLst/>
              </a:rPr>
              <a:t>invulling</a:t>
            </a:r>
            <a:r>
              <a:rPr lang="en-GB" sz="1200" kern="1200" baseline="0" dirty="0" smtClean="0">
                <a:solidFill>
                  <a:schemeClr val="tx1"/>
                </a:solidFill>
                <a:effectLst/>
              </a:rPr>
              <a:t> </a:t>
            </a:r>
            <a:r>
              <a:rPr lang="en-GB" sz="1200" kern="1200" dirty="0" smtClean="0">
                <a:solidFill>
                  <a:schemeClr val="tx1"/>
                </a:solidFill>
                <a:effectLst/>
              </a:rPr>
              <a:t>van </a:t>
            </a:r>
            <a:r>
              <a:rPr lang="en-GB" sz="1200" kern="1200" dirty="0" err="1" smtClean="0">
                <a:solidFill>
                  <a:schemeClr val="tx1"/>
                </a:solidFill>
                <a:effectLst/>
              </a:rPr>
              <a:t>braakliggende</a:t>
            </a:r>
            <a:r>
              <a:rPr lang="en-GB" sz="1200" kern="1200" dirty="0" smtClean="0">
                <a:solidFill>
                  <a:schemeClr val="tx1"/>
                </a:solidFill>
                <a:effectLst/>
              </a:rPr>
              <a:t> </a:t>
            </a:r>
            <a:r>
              <a:rPr lang="en-GB" sz="1200" kern="1200" dirty="0" err="1" smtClean="0">
                <a:solidFill>
                  <a:schemeClr val="tx1"/>
                </a:solidFill>
                <a:effectLst/>
              </a:rPr>
              <a:t>terreinen</a:t>
            </a:r>
            <a:r>
              <a:rPr lang="en-GB" sz="1200" kern="1200" dirty="0" smtClean="0">
                <a:solidFill>
                  <a:schemeClr val="tx1"/>
                </a:solidFill>
                <a:effectLst/>
              </a:rPr>
              <a:t> en </a:t>
            </a:r>
            <a:r>
              <a:rPr lang="en-GB" sz="1200" kern="1200" dirty="0" err="1" smtClean="0">
                <a:solidFill>
                  <a:schemeClr val="tx1"/>
                </a:solidFill>
                <a:effectLst/>
              </a:rPr>
              <a:t>leegstaande</a:t>
            </a:r>
            <a:r>
              <a:rPr lang="en-GB" sz="1200" kern="1200" dirty="0" smtClean="0">
                <a:solidFill>
                  <a:schemeClr val="tx1"/>
                </a:solidFill>
                <a:effectLst/>
              </a:rPr>
              <a:t> </a:t>
            </a:r>
            <a:r>
              <a:rPr lang="en-GB" sz="1200" kern="1200" dirty="0" err="1" smtClean="0">
                <a:solidFill>
                  <a:schemeClr val="tx1"/>
                </a:solidFill>
                <a:effectLst/>
              </a:rPr>
              <a:t>gebouwen</a:t>
            </a:r>
            <a:r>
              <a:rPr lang="en-GB" sz="1200" kern="1200" dirty="0" smtClean="0">
                <a:solidFill>
                  <a:schemeClr val="tx1"/>
                </a:solidFill>
                <a:effectLst/>
              </a:rPr>
              <a:t>, </a:t>
            </a:r>
            <a:r>
              <a:rPr lang="en-GB" sz="1200" kern="1200" dirty="0" err="1" smtClean="0">
                <a:solidFill>
                  <a:schemeClr val="tx1"/>
                </a:solidFill>
                <a:effectLst/>
              </a:rPr>
              <a:t>hebben</a:t>
            </a:r>
            <a:r>
              <a:rPr lang="en-GB" sz="1200" kern="1200" dirty="0" smtClean="0">
                <a:solidFill>
                  <a:schemeClr val="tx1"/>
                </a:solidFill>
                <a:effectLst/>
              </a:rPr>
              <a:t> </a:t>
            </a:r>
            <a:r>
              <a:rPr lang="en-GB" sz="1200" kern="1200" dirty="0" err="1" smtClean="0">
                <a:solidFill>
                  <a:schemeClr val="tx1"/>
                </a:solidFill>
                <a:effectLst/>
              </a:rPr>
              <a:t>meer</a:t>
            </a:r>
            <a:r>
              <a:rPr lang="en-GB" sz="1200" kern="1200" dirty="0" smtClean="0">
                <a:solidFill>
                  <a:schemeClr val="tx1"/>
                </a:solidFill>
                <a:effectLst/>
              </a:rPr>
              <a:t> </a:t>
            </a:r>
            <a:r>
              <a:rPr lang="en-GB" sz="1200" kern="1200" dirty="0" err="1" smtClean="0">
                <a:solidFill>
                  <a:schemeClr val="tx1"/>
                </a:solidFill>
                <a:effectLst/>
              </a:rPr>
              <a:t>dan</a:t>
            </a:r>
            <a:r>
              <a:rPr lang="en-GB" sz="1200" kern="1200" dirty="0" smtClean="0">
                <a:solidFill>
                  <a:schemeClr val="tx1"/>
                </a:solidFill>
                <a:effectLst/>
              </a:rPr>
              <a:t> </a:t>
            </a:r>
            <a:r>
              <a:rPr lang="en-GB" sz="1200" kern="1200" dirty="0" err="1" smtClean="0">
                <a:solidFill>
                  <a:schemeClr val="tx1"/>
                </a:solidFill>
                <a:effectLst/>
              </a:rPr>
              <a:t>één</a:t>
            </a:r>
            <a:r>
              <a:rPr lang="en-GB" sz="1200" kern="1200" dirty="0" smtClean="0">
                <a:solidFill>
                  <a:schemeClr val="tx1"/>
                </a:solidFill>
                <a:effectLst/>
              </a:rPr>
              <a:t> </a:t>
            </a:r>
            <a:r>
              <a:rPr lang="en-GB" sz="1200" kern="1200" dirty="0" err="1" smtClean="0">
                <a:solidFill>
                  <a:schemeClr val="tx1"/>
                </a:solidFill>
                <a:effectLst/>
              </a:rPr>
              <a:t>voordeel</a:t>
            </a:r>
            <a:r>
              <a:rPr lang="en-GB" sz="1200" kern="1200" dirty="0" smtClean="0">
                <a:solidFill>
                  <a:schemeClr val="tx1"/>
                </a:solidFill>
                <a:effectLst/>
              </a:rPr>
              <a:t> </a:t>
            </a:r>
            <a:r>
              <a:rPr lang="en-GB" sz="1200" kern="1200" dirty="0" err="1" smtClean="0">
                <a:solidFill>
                  <a:schemeClr val="tx1"/>
                </a:solidFill>
                <a:effectLst/>
              </a:rPr>
              <a:t>voor</a:t>
            </a:r>
            <a:r>
              <a:rPr lang="en-GB" sz="1200" kern="1200" dirty="0" smtClean="0">
                <a:solidFill>
                  <a:schemeClr val="tx1"/>
                </a:solidFill>
                <a:effectLst/>
              </a:rPr>
              <a:t> </a:t>
            </a:r>
            <a:r>
              <a:rPr lang="en-GB" sz="1200" kern="1200" dirty="0" err="1" smtClean="0">
                <a:solidFill>
                  <a:schemeClr val="tx1"/>
                </a:solidFill>
                <a:effectLst/>
              </a:rPr>
              <a:t>onze</a:t>
            </a:r>
            <a:r>
              <a:rPr lang="en-GB" sz="1200" kern="1200" dirty="0" smtClean="0">
                <a:solidFill>
                  <a:schemeClr val="tx1"/>
                </a:solidFill>
                <a:effectLst/>
              </a:rPr>
              <a:t> </a:t>
            </a:r>
            <a:r>
              <a:rPr lang="en-GB" sz="1200" kern="1200" dirty="0" err="1" smtClean="0">
                <a:solidFill>
                  <a:schemeClr val="tx1"/>
                </a:solidFill>
                <a:effectLst/>
              </a:rPr>
              <a:t>stad</a:t>
            </a:r>
            <a:r>
              <a:rPr lang="en-GB" sz="1200" dirty="0" smtClean="0"/>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err="1" smtClean="0">
                <a:solidFill>
                  <a:schemeClr val="tx1"/>
                </a:solidFill>
                <a:effectLst/>
              </a:rPr>
              <a:t>ze</a:t>
            </a:r>
            <a:r>
              <a:rPr lang="en-GB" sz="1200" kern="1200" baseline="0" dirty="0" smtClean="0">
                <a:solidFill>
                  <a:schemeClr val="tx1"/>
                </a:solidFill>
                <a:effectLst/>
              </a:rPr>
              <a:t> </a:t>
            </a:r>
            <a:r>
              <a:rPr lang="en-GB" sz="1200" kern="1200" baseline="0" dirty="0" err="1" smtClean="0">
                <a:solidFill>
                  <a:schemeClr val="tx1"/>
                </a:solidFill>
                <a:effectLst/>
              </a:rPr>
              <a:t>voorkomen</a:t>
            </a:r>
            <a:r>
              <a:rPr lang="en-GB" sz="1200" kern="1200" baseline="0" dirty="0" smtClean="0">
                <a:solidFill>
                  <a:schemeClr val="tx1"/>
                </a:solidFill>
                <a:effectLst/>
              </a:rPr>
              <a:t> </a:t>
            </a:r>
            <a:r>
              <a:rPr lang="en-GB" sz="1200" kern="1200" dirty="0" err="1" smtClean="0">
                <a:solidFill>
                  <a:schemeClr val="tx1"/>
                </a:solidFill>
                <a:effectLst/>
              </a:rPr>
              <a:t>vandalisme</a:t>
            </a:r>
            <a:r>
              <a:rPr lang="en-GB" sz="1200" kern="1200" dirty="0" smtClean="0">
                <a:solidFill>
                  <a:schemeClr val="tx1"/>
                </a:solidFill>
                <a:effectLst/>
              </a:rPr>
              <a:t>, </a:t>
            </a:r>
            <a:r>
              <a:rPr lang="en-GB" sz="1200" kern="1200" dirty="0" err="1" smtClean="0">
                <a:solidFill>
                  <a:schemeClr val="tx1"/>
                </a:solidFill>
                <a:effectLst/>
              </a:rPr>
              <a:t>illegaal</a:t>
            </a:r>
            <a:r>
              <a:rPr lang="en-GB" sz="1200" kern="1200" dirty="0" smtClean="0">
                <a:solidFill>
                  <a:schemeClr val="tx1"/>
                </a:solidFill>
                <a:effectLst/>
              </a:rPr>
              <a:t> kraken en </a:t>
            </a:r>
            <a:r>
              <a:rPr lang="en-GB" sz="1200" kern="1200" dirty="0" err="1" smtClean="0">
                <a:solidFill>
                  <a:schemeClr val="tx1"/>
                </a:solidFill>
                <a:effectLst/>
              </a:rPr>
              <a:t>andere</a:t>
            </a:r>
            <a:r>
              <a:rPr lang="en-GB" sz="1200" kern="1200" dirty="0" smtClean="0">
                <a:solidFill>
                  <a:schemeClr val="tx1"/>
                </a:solidFill>
                <a:effectLst/>
              </a:rPr>
              <a:t> </a:t>
            </a:r>
            <a:r>
              <a:rPr lang="en-GB" sz="1200" kern="1200" dirty="0" err="1" smtClean="0">
                <a:solidFill>
                  <a:schemeClr val="tx1"/>
                </a:solidFill>
                <a:effectLst/>
              </a:rPr>
              <a:t>vormen</a:t>
            </a:r>
            <a:r>
              <a:rPr lang="en-GB" sz="1200" kern="1200" dirty="0" smtClean="0">
                <a:solidFill>
                  <a:schemeClr val="tx1"/>
                </a:solidFill>
                <a:effectLst/>
              </a:rPr>
              <a:t> van </a:t>
            </a:r>
            <a:r>
              <a:rPr lang="en-GB" sz="1200" kern="1200" dirty="0" err="1" smtClean="0">
                <a:solidFill>
                  <a:schemeClr val="tx1"/>
                </a:solidFill>
                <a:effectLst/>
              </a:rPr>
              <a:t>overlast</a:t>
            </a:r>
            <a:r>
              <a:rPr lang="en-GB"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rPr>
              <a:t>2. het </a:t>
            </a:r>
            <a:r>
              <a:rPr lang="en-GB" sz="1200" kern="1200" dirty="0" err="1" smtClean="0">
                <a:solidFill>
                  <a:schemeClr val="tx1"/>
                </a:solidFill>
                <a:effectLst/>
              </a:rPr>
              <a:t>hergebruik</a:t>
            </a:r>
            <a:r>
              <a:rPr lang="en-GB" sz="1200" kern="1200" dirty="0" smtClean="0">
                <a:solidFill>
                  <a:schemeClr val="tx1"/>
                </a:solidFill>
                <a:effectLst/>
              </a:rPr>
              <a:t> van </a:t>
            </a:r>
            <a:r>
              <a:rPr lang="en-GB" sz="1200" kern="1200" dirty="0" err="1" smtClean="0">
                <a:solidFill>
                  <a:schemeClr val="tx1"/>
                </a:solidFill>
                <a:effectLst/>
              </a:rPr>
              <a:t>bestaande</a:t>
            </a:r>
            <a:r>
              <a:rPr lang="en-GB" sz="1200" kern="1200" dirty="0" smtClean="0">
                <a:solidFill>
                  <a:schemeClr val="tx1"/>
                </a:solidFill>
                <a:effectLst/>
              </a:rPr>
              <a:t> </a:t>
            </a:r>
            <a:r>
              <a:rPr lang="en-GB" sz="1200" kern="1200" dirty="0" err="1" smtClean="0">
                <a:solidFill>
                  <a:schemeClr val="tx1"/>
                </a:solidFill>
                <a:effectLst/>
              </a:rPr>
              <a:t>infrastructuur</a:t>
            </a:r>
            <a:r>
              <a:rPr lang="en-GB" sz="1200" kern="1200" dirty="0" smtClean="0">
                <a:solidFill>
                  <a:schemeClr val="tx1"/>
                </a:solidFill>
                <a:effectLst/>
              </a:rPr>
              <a:t> en van </a:t>
            </a:r>
            <a:r>
              <a:rPr lang="en-GB" sz="1200" kern="1200" dirty="0" err="1" smtClean="0">
                <a:solidFill>
                  <a:schemeClr val="tx1"/>
                </a:solidFill>
                <a:effectLst/>
              </a:rPr>
              <a:t>bestaande</a:t>
            </a:r>
            <a:r>
              <a:rPr lang="en-GB" sz="1200" kern="1200" dirty="0" smtClean="0">
                <a:solidFill>
                  <a:schemeClr val="tx1"/>
                </a:solidFill>
                <a:effectLst/>
              </a:rPr>
              <a:t> </a:t>
            </a:r>
            <a:r>
              <a:rPr lang="en-GB" sz="1200" kern="1200" dirty="0" err="1" smtClean="0">
                <a:solidFill>
                  <a:schemeClr val="tx1"/>
                </a:solidFill>
                <a:effectLst/>
              </a:rPr>
              <a:t>constructies</a:t>
            </a:r>
            <a:r>
              <a:rPr lang="en-GB" sz="1200" kern="1200" dirty="0" smtClean="0">
                <a:solidFill>
                  <a:schemeClr val="tx1"/>
                </a:solidFill>
                <a:effectLst/>
              </a:rPr>
              <a:t>, en het </a:t>
            </a:r>
            <a:r>
              <a:rPr lang="en-GB" sz="1200" kern="1200" dirty="0" err="1" smtClean="0">
                <a:solidFill>
                  <a:schemeClr val="tx1"/>
                </a:solidFill>
                <a:effectLst/>
              </a:rPr>
              <a:t>creatief</a:t>
            </a:r>
            <a:r>
              <a:rPr lang="en-GB" sz="1200" kern="1200" dirty="0" smtClean="0">
                <a:solidFill>
                  <a:schemeClr val="tx1"/>
                </a:solidFill>
                <a:effectLst/>
              </a:rPr>
              <a:t> </a:t>
            </a:r>
            <a:r>
              <a:rPr lang="en-GB" sz="1200" kern="1200" dirty="0" err="1" smtClean="0">
                <a:solidFill>
                  <a:schemeClr val="tx1"/>
                </a:solidFill>
                <a:effectLst/>
              </a:rPr>
              <a:t>inzetten</a:t>
            </a:r>
            <a:r>
              <a:rPr lang="en-GB" sz="1200" kern="1200" dirty="0" smtClean="0">
                <a:solidFill>
                  <a:schemeClr val="tx1"/>
                </a:solidFill>
                <a:effectLst/>
              </a:rPr>
              <a:t> van </a:t>
            </a:r>
            <a:r>
              <a:rPr lang="en-GB" sz="1200" kern="1200" dirty="0" err="1" smtClean="0">
                <a:solidFill>
                  <a:schemeClr val="tx1"/>
                </a:solidFill>
                <a:effectLst/>
              </a:rPr>
              <a:t>middelen</a:t>
            </a:r>
            <a:r>
              <a:rPr lang="en-GB" sz="1200" dirty="0" smtClean="0"/>
              <a:t>, </a:t>
            </a:r>
            <a:r>
              <a:rPr lang="en-GB" sz="1200" dirty="0" err="1" smtClean="0"/>
              <a:t>heeft</a:t>
            </a:r>
            <a:r>
              <a:rPr lang="en-GB" sz="1200" dirty="0" smtClean="0"/>
              <a:t> </a:t>
            </a:r>
            <a:r>
              <a:rPr lang="en-GB" sz="1200" dirty="0" err="1" smtClean="0"/>
              <a:t>een</a:t>
            </a:r>
            <a:r>
              <a:rPr lang="en-GB" sz="1200" dirty="0" smtClean="0"/>
              <a:t> </a:t>
            </a:r>
            <a:r>
              <a:rPr lang="en-GB" sz="1200" dirty="0" err="1" smtClean="0"/>
              <a:t>duidelijke</a:t>
            </a:r>
            <a:r>
              <a:rPr lang="en-GB" sz="1200" dirty="0" smtClean="0"/>
              <a:t> </a:t>
            </a:r>
            <a:r>
              <a:rPr lang="en-GB" sz="1200" dirty="0" err="1" smtClean="0"/>
              <a:t>meerwaarde</a:t>
            </a:r>
            <a:r>
              <a:rPr lang="en-GB" sz="120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rPr>
              <a:t>3. </a:t>
            </a:r>
            <a:r>
              <a:rPr lang="en-GB" sz="1200" kern="1200" dirty="0" err="1" smtClean="0">
                <a:solidFill>
                  <a:schemeClr val="tx1"/>
                </a:solidFill>
                <a:effectLst/>
              </a:rPr>
              <a:t>ze</a:t>
            </a:r>
            <a:r>
              <a:rPr lang="en-GB" sz="1200" kern="1200" dirty="0" smtClean="0">
                <a:solidFill>
                  <a:schemeClr val="tx1"/>
                </a:solidFill>
                <a:effectLst/>
              </a:rPr>
              <a:t> </a:t>
            </a:r>
            <a:r>
              <a:rPr lang="en-GB" sz="1200" kern="1200" dirty="0" err="1" smtClean="0">
                <a:solidFill>
                  <a:schemeClr val="tx1"/>
                </a:solidFill>
                <a:effectLst/>
              </a:rPr>
              <a:t>brengen</a:t>
            </a:r>
            <a:r>
              <a:rPr lang="en-GB" sz="1200" kern="1200" dirty="0" smtClean="0">
                <a:solidFill>
                  <a:schemeClr val="tx1"/>
                </a:solidFill>
                <a:effectLst/>
              </a:rPr>
              <a:t> </a:t>
            </a:r>
            <a:r>
              <a:rPr lang="en-GB" sz="1200" kern="1200" dirty="0" err="1" smtClean="0">
                <a:solidFill>
                  <a:schemeClr val="tx1"/>
                </a:solidFill>
                <a:effectLst/>
              </a:rPr>
              <a:t>nieuw</a:t>
            </a:r>
            <a:r>
              <a:rPr lang="en-GB" sz="1200" kern="1200" dirty="0" smtClean="0">
                <a:solidFill>
                  <a:schemeClr val="tx1"/>
                </a:solidFill>
                <a:effectLst/>
              </a:rPr>
              <a:t> </a:t>
            </a:r>
            <a:r>
              <a:rPr lang="en-GB" sz="1200" kern="1200" dirty="0" err="1" smtClean="0">
                <a:solidFill>
                  <a:schemeClr val="tx1"/>
                </a:solidFill>
                <a:effectLst/>
              </a:rPr>
              <a:t>leven</a:t>
            </a:r>
            <a:r>
              <a:rPr lang="en-GB" sz="1200" kern="1200" dirty="0" smtClean="0">
                <a:solidFill>
                  <a:schemeClr val="tx1"/>
                </a:solidFill>
                <a:effectLst/>
              </a:rPr>
              <a:t> in de </a:t>
            </a:r>
            <a:r>
              <a:rPr lang="en-GB" sz="1200" kern="1200" dirty="0" err="1" smtClean="0">
                <a:solidFill>
                  <a:schemeClr val="tx1"/>
                </a:solidFill>
                <a:effectLst/>
              </a:rPr>
              <a:t>stad</a:t>
            </a:r>
            <a:r>
              <a:rPr lang="en-GB" sz="1200" kern="1200" dirty="0" smtClean="0">
                <a:solidFill>
                  <a:schemeClr val="tx1"/>
                </a:solidFill>
                <a:effectLst/>
              </a:rPr>
              <a:t>: </a:t>
            </a:r>
            <a:r>
              <a:rPr lang="en-GB" sz="1200" kern="1200" dirty="0" err="1" smtClean="0">
                <a:solidFill>
                  <a:schemeClr val="tx1"/>
                </a:solidFill>
                <a:effectLst/>
              </a:rPr>
              <a:t>er</a:t>
            </a:r>
            <a:r>
              <a:rPr lang="en-GB" sz="1200" kern="1200" dirty="0" smtClean="0">
                <a:solidFill>
                  <a:schemeClr val="tx1"/>
                </a:solidFill>
                <a:effectLst/>
              </a:rPr>
              <a:t> is </a:t>
            </a:r>
            <a:r>
              <a:rPr lang="en-GB" sz="1200" kern="1200" dirty="0" err="1" smtClean="0">
                <a:solidFill>
                  <a:schemeClr val="tx1"/>
                </a:solidFill>
                <a:effectLst/>
              </a:rPr>
              <a:t>ruimte</a:t>
            </a:r>
            <a:r>
              <a:rPr lang="en-GB" sz="1200" kern="1200" dirty="0" smtClean="0">
                <a:solidFill>
                  <a:schemeClr val="tx1"/>
                </a:solidFill>
                <a:effectLst/>
              </a:rPr>
              <a:t> </a:t>
            </a:r>
            <a:r>
              <a:rPr lang="en-GB" sz="1200" kern="1200" dirty="0" err="1" smtClean="0">
                <a:solidFill>
                  <a:schemeClr val="tx1"/>
                </a:solidFill>
                <a:effectLst/>
              </a:rPr>
              <a:t>voor</a:t>
            </a:r>
            <a:r>
              <a:rPr lang="en-GB" sz="1200" kern="1200" dirty="0" smtClean="0">
                <a:solidFill>
                  <a:schemeClr val="tx1"/>
                </a:solidFill>
                <a:effectLst/>
              </a:rPr>
              <a:t> </a:t>
            </a:r>
            <a:r>
              <a:rPr lang="en-GB" sz="1200" kern="1200" dirty="0" err="1" smtClean="0">
                <a:solidFill>
                  <a:schemeClr val="tx1"/>
                </a:solidFill>
                <a:effectLst/>
              </a:rPr>
              <a:t>ontmoeting</a:t>
            </a:r>
            <a:r>
              <a:rPr lang="en-GB" sz="1200" kern="1200" dirty="0" smtClean="0">
                <a:solidFill>
                  <a:schemeClr val="tx1"/>
                </a:solidFill>
                <a:effectLst/>
              </a:rPr>
              <a:t> en</a:t>
            </a:r>
            <a:r>
              <a:rPr lang="en-GB" sz="1200" kern="1200" baseline="0" dirty="0" smtClean="0">
                <a:solidFill>
                  <a:schemeClr val="tx1"/>
                </a:solidFill>
                <a:effectLst/>
              </a:rPr>
              <a:t> </a:t>
            </a:r>
            <a:r>
              <a:rPr lang="en-GB" sz="1200" kern="1200" baseline="0" dirty="0" err="1" smtClean="0">
                <a:solidFill>
                  <a:schemeClr val="tx1"/>
                </a:solidFill>
                <a:effectLst/>
              </a:rPr>
              <a:t>sporten</a:t>
            </a:r>
            <a:r>
              <a:rPr lang="en-GB" sz="1200" kern="1200" baseline="0" dirty="0" smtClean="0">
                <a:solidFill>
                  <a:schemeClr val="tx1"/>
                </a:solidFill>
                <a:effectLst/>
              </a:rPr>
              <a:t>, </a:t>
            </a:r>
            <a:r>
              <a:rPr lang="en-GB" sz="1200" kern="1200" baseline="0" dirty="0" err="1" smtClean="0">
                <a:solidFill>
                  <a:schemeClr val="tx1"/>
                </a:solidFill>
                <a:effectLst/>
              </a:rPr>
              <a:t>voor</a:t>
            </a:r>
            <a:r>
              <a:rPr lang="en-GB" sz="1200" kern="1200" baseline="0" dirty="0" smtClean="0">
                <a:solidFill>
                  <a:schemeClr val="tx1"/>
                </a:solidFill>
                <a:effectLst/>
              </a:rPr>
              <a:t> </a:t>
            </a:r>
            <a:r>
              <a:rPr lang="en-GB" sz="1200" kern="1200" baseline="0" dirty="0" err="1" smtClean="0">
                <a:solidFill>
                  <a:schemeClr val="tx1"/>
                </a:solidFill>
                <a:effectLst/>
              </a:rPr>
              <a:t>cultuur</a:t>
            </a:r>
            <a:r>
              <a:rPr lang="en-GB" sz="1200" kern="1200" baseline="0" dirty="0" smtClean="0">
                <a:solidFill>
                  <a:schemeClr val="tx1"/>
                </a:solidFill>
                <a:effectLst/>
              </a:rPr>
              <a:t> en </a:t>
            </a:r>
            <a:r>
              <a:rPr lang="en-GB" sz="1200" kern="1200" baseline="0" dirty="0" err="1" smtClean="0">
                <a:solidFill>
                  <a:schemeClr val="tx1"/>
                </a:solidFill>
                <a:effectLst/>
              </a:rPr>
              <a:t>voor</a:t>
            </a:r>
            <a:r>
              <a:rPr lang="en-GB" sz="1200" kern="1200" baseline="0" dirty="0" smtClean="0">
                <a:solidFill>
                  <a:schemeClr val="tx1"/>
                </a:solidFill>
                <a:effectLst/>
              </a:rPr>
              <a:t> </a:t>
            </a:r>
            <a:r>
              <a:rPr lang="en-GB" sz="1200" i="1" kern="1200" baseline="0" dirty="0" smtClean="0">
                <a:solidFill>
                  <a:schemeClr val="tx1"/>
                </a:solidFill>
                <a:effectLst/>
              </a:rPr>
              <a:t>co-working</a:t>
            </a:r>
            <a:r>
              <a:rPr lang="en-GB" sz="1200" kern="1200" baseline="0" dirty="0" smtClean="0">
                <a:solidFill>
                  <a:schemeClr val="tx1"/>
                </a:solidFill>
                <a:effectLst/>
              </a:rPr>
              <a:t>, </a:t>
            </a:r>
            <a:r>
              <a:rPr lang="en-GB" sz="1200" kern="1200" baseline="0" dirty="0" err="1" smtClean="0">
                <a:solidFill>
                  <a:schemeClr val="tx1"/>
                </a:solidFill>
                <a:effectLst/>
              </a:rPr>
              <a:t>voor</a:t>
            </a:r>
            <a:r>
              <a:rPr lang="en-GB" sz="1200" kern="1200" baseline="0" dirty="0" smtClean="0">
                <a:solidFill>
                  <a:schemeClr val="tx1"/>
                </a:solidFill>
                <a:effectLst/>
              </a:rPr>
              <a:t> </a:t>
            </a:r>
            <a:r>
              <a:rPr lang="en-GB" sz="1200" kern="1200" baseline="0" dirty="0" err="1" smtClean="0">
                <a:solidFill>
                  <a:schemeClr val="tx1"/>
                </a:solidFill>
                <a:effectLst/>
              </a:rPr>
              <a:t>moestuintjes</a:t>
            </a:r>
            <a:r>
              <a:rPr lang="en-GB" sz="1200" kern="1200" baseline="0" dirty="0" smtClean="0">
                <a:solidFill>
                  <a:schemeClr val="tx1"/>
                </a:solidFill>
                <a:effectLst/>
              </a:rPr>
              <a:t>,</a:t>
            </a:r>
            <a:r>
              <a:rPr lang="en-GB" sz="1200" kern="1200" dirty="0" smtClean="0">
                <a:solidFill>
                  <a:schemeClr val="tx1"/>
                </a:solidFill>
                <a:effectLst/>
              </a:rPr>
              <a:t> </a:t>
            </a:r>
            <a:r>
              <a:rPr lang="en-GB" sz="1200" kern="1200" dirty="0" err="1" smtClean="0">
                <a:solidFill>
                  <a:schemeClr val="tx1"/>
                </a:solidFill>
                <a:effectLst/>
              </a:rPr>
              <a:t>enzovoort</a:t>
            </a:r>
            <a:r>
              <a:rPr lang="en-GB" sz="1200" dirty="0" smtClean="0"/>
              <a:t>;</a:t>
            </a:r>
          </a:p>
          <a:p>
            <a:pPr marL="0" indent="0">
              <a:buNone/>
            </a:pPr>
            <a:r>
              <a:rPr lang="nl-BE" sz="1200" dirty="0" smtClean="0"/>
              <a:t>4. tot slot: tijdelijke invullingen laten toe te experimenteren met verschillende functies die misschien op</a:t>
            </a:r>
            <a:r>
              <a:rPr lang="nl-BE" sz="1200" baseline="0" dirty="0" smtClean="0"/>
              <a:t> diezelfde plek </a:t>
            </a:r>
            <a:r>
              <a:rPr lang="nl-BE" sz="1200" dirty="0" smtClean="0"/>
              <a:t>een permanente</a:t>
            </a:r>
            <a:r>
              <a:rPr lang="nl-BE" sz="1200" baseline="0" dirty="0" smtClean="0"/>
              <a:t> </a:t>
            </a:r>
            <a:r>
              <a:rPr lang="nl-BE" sz="1200" dirty="0" smtClean="0"/>
              <a:t>invulling kunnen krijgen in een definitief ontwerp.</a:t>
            </a:r>
          </a:p>
          <a:p>
            <a:pPr marL="0" indent="0">
              <a:buNone/>
            </a:pPr>
            <a:endParaRPr lang="nl-BE" sz="1200" dirty="0" smtClean="0"/>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6</a:t>
            </a:fld>
            <a:endParaRPr lang="nl-BE"/>
          </a:p>
        </p:txBody>
      </p:sp>
    </p:spTree>
    <p:extLst>
      <p:ext uri="{BB962C8B-B14F-4D97-AF65-F5344CB8AC3E}">
        <p14:creationId xmlns:p14="http://schemas.microsoft.com/office/powerpoint/2010/main" val="94423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rPr>
              <a:t>Het eerste grote experiment in Gent was “De Site” in het </a:t>
            </a:r>
            <a:r>
              <a:rPr lang="nl-BE" sz="1200" kern="1200" dirty="0" err="1" smtClean="0">
                <a:solidFill>
                  <a:schemeClr val="tx1"/>
                </a:solidFill>
                <a:effectLst/>
              </a:rPr>
              <a:t>Rabot</a:t>
            </a:r>
            <a:r>
              <a:rPr lang="nl-BE" sz="1200" kern="1200" dirty="0" smtClean="0">
                <a:solidFill>
                  <a:schemeClr val="tx1"/>
                </a:solidFill>
                <a:effectLst/>
              </a:rPr>
              <a:t>, langs de Gasmeterlaan. Na de afbraak van de Alcatelsite kwam een oude betonnen fabrieksvloer braak te liggen. Dat had een kankerplek kunnen worden in de buurt, maar het werd een bloeiende nieuwe centrale ontmoetingsplaats.</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rPr>
              <a:t>Op de betonnen v</a:t>
            </a:r>
            <a:r>
              <a:rPr lang="nl-BE" sz="1200" dirty="0" smtClean="0"/>
              <a:t>loer kwamen moestuintjes, een boerderij met kippen, een speelterrein, voetbalveldjes, een BMX-parcours;</a:t>
            </a:r>
            <a:r>
              <a:rPr lang="nl-BE" sz="1200" baseline="0" dirty="0" smtClean="0"/>
              <a:t> en in de omgeving kwamen een tijdelijke skateclub, een tijdelijke co-</a:t>
            </a:r>
            <a:r>
              <a:rPr lang="nl-BE" sz="1200" baseline="0" dirty="0" err="1" smtClean="0"/>
              <a:t>workingplaats</a:t>
            </a:r>
            <a:r>
              <a:rPr lang="nl-BE" sz="1200" baseline="0" dirty="0" smtClean="0"/>
              <a:t> en een tijdelijke </a:t>
            </a:r>
            <a:r>
              <a:rPr lang="nl-BE" sz="1200" baseline="0" dirty="0" err="1" smtClean="0"/>
              <a:t>dak-restaurant</a:t>
            </a:r>
            <a:r>
              <a:rPr lang="nl-BE"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baseline="0" dirty="0" smtClean="0"/>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7</a:t>
            </a:fld>
            <a:endParaRPr lang="nl-BE"/>
          </a:p>
        </p:txBody>
      </p:sp>
    </p:spTree>
    <p:extLst>
      <p:ext uri="{BB962C8B-B14F-4D97-AF65-F5344CB8AC3E}">
        <p14:creationId xmlns:p14="http://schemas.microsoft.com/office/powerpoint/2010/main" val="298139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smtClean="0"/>
              <a:t>Een tweede tijdelijke invulling is “DOK”, langs de Afrikalaan in de buurt van de </a:t>
            </a:r>
            <a:r>
              <a:rPr lang="nl-BE" sz="1200" dirty="0" err="1" smtClean="0"/>
              <a:t>Dampoort</a:t>
            </a:r>
            <a:r>
              <a:rPr lang="nl-BE" sz="1200" dirty="0" smtClean="0"/>
              <a:t>, gestart binnen het stadsvernieuwingsproject </a:t>
            </a:r>
            <a:r>
              <a:rPr lang="en-GB" sz="1200" kern="1200" dirty="0" smtClean="0">
                <a:solidFill>
                  <a:schemeClr val="tx1"/>
                </a:solidFill>
                <a:effectLst/>
              </a:rPr>
              <a:t>“Oude </a:t>
            </a:r>
            <a:r>
              <a:rPr lang="en-GB" sz="1200" kern="1200" dirty="0" err="1" smtClean="0">
                <a:solidFill>
                  <a:schemeClr val="tx1"/>
                </a:solidFill>
                <a:effectLst/>
              </a:rPr>
              <a:t>Dokken</a:t>
            </a:r>
            <a:r>
              <a:rPr lang="en-GB" sz="1200" kern="1200" dirty="0" smtClean="0">
                <a:solidFill>
                  <a:schemeClr val="tx1"/>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smtClean="0"/>
              <a:t>De komende 15 à 20 jaar verandert de omgeving van de drie oudste dokken van Gent zeer grondig. Er komt een volledig nieuw stadsdeel aan het water, met ongeveer 1.500 woningen, veel groene en open ruimten, recreatiemogelijkheden, werkgelegenheid, lokale kleinhandel en publieke voorzieningen</a:t>
            </a:r>
            <a:r>
              <a:rPr lang="nl-BE" sz="1200" baseline="0" dirty="0" smtClean="0"/>
              <a:t> (zoals e</a:t>
            </a:r>
            <a:r>
              <a:rPr lang="nl-BE" sz="1200" dirty="0" smtClean="0"/>
              <a:t>en school, een kinderdagverblijf en een sporthal).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rPr>
              <a:t>In afwachting van de bouw van het nieuwe stadsdeel, werd door de tijdelijke invulling DOK nieuw leven geblazen in de buurt, op het uitgestrekte braakliggende terrein. DOK </a:t>
            </a:r>
            <a:r>
              <a:rPr lang="en-GB" sz="1200" kern="1200" baseline="0" dirty="0" err="1" smtClean="0">
                <a:solidFill>
                  <a:schemeClr val="tx1"/>
                </a:solidFill>
                <a:effectLst/>
              </a:rPr>
              <a:t>organiseerde</a:t>
            </a:r>
            <a:r>
              <a:rPr lang="en-GB" sz="1200" kern="1200" baseline="0" dirty="0" smtClean="0">
                <a:solidFill>
                  <a:schemeClr val="tx1"/>
                </a:solidFill>
                <a:effectLst/>
              </a:rPr>
              <a:t> al open-air </a:t>
            </a:r>
            <a:r>
              <a:rPr lang="en-GB" sz="1200" kern="1200" baseline="0" dirty="0" err="1" smtClean="0">
                <a:solidFill>
                  <a:schemeClr val="tx1"/>
                </a:solidFill>
                <a:effectLst/>
              </a:rPr>
              <a:t>concerten</a:t>
            </a:r>
            <a:r>
              <a:rPr lang="en-GB" sz="1200" kern="1200" baseline="0" dirty="0" smtClean="0">
                <a:solidFill>
                  <a:schemeClr val="tx1"/>
                </a:solidFill>
                <a:effectLst/>
              </a:rPr>
              <a:t>, cinema,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speeltuin</a:t>
            </a:r>
            <a:r>
              <a:rPr lang="en-GB" sz="1200" kern="1200" baseline="0" dirty="0" smtClean="0">
                <a:solidFill>
                  <a:schemeClr val="tx1"/>
                </a:solidFill>
                <a:effectLst/>
              </a:rPr>
              <a:t> en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zandstrand</a:t>
            </a:r>
            <a:r>
              <a:rPr lang="en-GB" sz="1200" kern="1200" baseline="0" dirty="0" smtClean="0">
                <a:solidFill>
                  <a:schemeClr val="tx1"/>
                </a:solidFill>
                <a:effectLst/>
              </a:rPr>
              <a:t>, en </a:t>
            </a:r>
            <a:r>
              <a:rPr lang="en-GB" sz="1200" kern="1200" baseline="0" dirty="0" err="1" smtClean="0">
                <a:solidFill>
                  <a:schemeClr val="tx1"/>
                </a:solidFill>
                <a:effectLst/>
              </a:rPr>
              <a:t>vele</a:t>
            </a:r>
            <a:r>
              <a:rPr lang="en-GB" sz="1200" kern="1200" baseline="0" dirty="0" smtClean="0">
                <a:solidFill>
                  <a:schemeClr val="tx1"/>
                </a:solidFill>
                <a:effectLst/>
              </a:rPr>
              <a:t> </a:t>
            </a:r>
            <a:r>
              <a:rPr lang="en-GB" sz="1200" kern="1200" baseline="0" dirty="0" err="1" smtClean="0">
                <a:solidFill>
                  <a:schemeClr val="tx1"/>
                </a:solidFill>
                <a:effectLst/>
              </a:rPr>
              <a:t>culturele</a:t>
            </a:r>
            <a:r>
              <a:rPr lang="en-GB" sz="1200" kern="1200" baseline="0" dirty="0" smtClean="0">
                <a:solidFill>
                  <a:schemeClr val="tx1"/>
                </a:solidFill>
                <a:effectLst/>
              </a:rPr>
              <a:t> en </a:t>
            </a:r>
            <a:r>
              <a:rPr lang="en-GB" sz="1200" kern="1200" baseline="0" dirty="0" err="1" smtClean="0">
                <a:solidFill>
                  <a:schemeClr val="tx1"/>
                </a:solidFill>
                <a:effectLst/>
              </a:rPr>
              <a:t>artistieke</a:t>
            </a:r>
            <a:r>
              <a:rPr lang="en-GB" sz="1200" kern="1200" baseline="0" dirty="0" smtClean="0">
                <a:solidFill>
                  <a:schemeClr val="tx1"/>
                </a:solidFill>
                <a:effectLst/>
              </a:rPr>
              <a:t> </a:t>
            </a:r>
            <a:r>
              <a:rPr lang="en-GB" sz="1200" kern="1200" baseline="0" dirty="0" err="1" smtClean="0">
                <a:solidFill>
                  <a:schemeClr val="tx1"/>
                </a:solidFill>
                <a:effectLst/>
              </a:rPr>
              <a:t>evenementen</a:t>
            </a:r>
            <a:r>
              <a:rPr lang="en-GB" sz="1200" kern="1200" baseline="0" dirty="0" smtClean="0">
                <a:solidFill>
                  <a:schemeClr val="tx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tijdelijke</a:t>
            </a:r>
            <a:r>
              <a:rPr lang="en-GB" sz="1200" kern="1200" baseline="0" dirty="0" smtClean="0">
                <a:solidFill>
                  <a:schemeClr val="tx1"/>
                </a:solidFill>
                <a:effectLst/>
              </a:rPr>
              <a:t> </a:t>
            </a:r>
            <a:r>
              <a:rPr lang="en-GB" sz="1200" kern="1200" baseline="0" dirty="0" err="1" smtClean="0">
                <a:solidFill>
                  <a:schemeClr val="tx1"/>
                </a:solidFill>
                <a:effectLst/>
              </a:rPr>
              <a:t>invulling</a:t>
            </a:r>
            <a:r>
              <a:rPr lang="en-GB" sz="1200" kern="1200" baseline="0" dirty="0" smtClean="0">
                <a:solidFill>
                  <a:schemeClr val="tx1"/>
                </a:solidFill>
                <a:effectLst/>
              </a:rPr>
              <a:t> is, </a:t>
            </a:r>
            <a:r>
              <a:rPr lang="en-GB" sz="1200" kern="1200" baseline="0" dirty="0" err="1" smtClean="0">
                <a:solidFill>
                  <a:schemeClr val="tx1"/>
                </a:solidFill>
                <a:effectLst/>
              </a:rPr>
              <a:t>zoals</a:t>
            </a:r>
            <a:r>
              <a:rPr lang="en-GB" sz="1200" kern="1200" baseline="0" dirty="0" smtClean="0">
                <a:solidFill>
                  <a:schemeClr val="tx1"/>
                </a:solidFill>
                <a:effectLst/>
              </a:rPr>
              <a:t> </a:t>
            </a:r>
            <a:r>
              <a:rPr lang="en-GB" sz="1200" kern="1200" baseline="0" dirty="0" err="1" smtClean="0">
                <a:solidFill>
                  <a:schemeClr val="tx1"/>
                </a:solidFill>
                <a:effectLst/>
              </a:rPr>
              <a:t>gezegd</a:t>
            </a:r>
            <a:r>
              <a:rPr lang="en-GB" sz="1200" kern="1200" baseline="0" dirty="0" smtClean="0">
                <a:solidFill>
                  <a:schemeClr val="tx1"/>
                </a:solidFill>
                <a:effectLst/>
              </a:rPr>
              <a:t>, </a:t>
            </a:r>
            <a:r>
              <a:rPr lang="en-GB" sz="1200" kern="1200" baseline="0" dirty="0" err="1" smtClean="0">
                <a:solidFill>
                  <a:schemeClr val="tx1"/>
                </a:solidFill>
                <a:effectLst/>
              </a:rPr>
              <a:t>een</a:t>
            </a:r>
            <a:r>
              <a:rPr lang="en-GB" sz="1200" kern="1200" baseline="0" dirty="0" smtClean="0">
                <a:solidFill>
                  <a:schemeClr val="tx1"/>
                </a:solidFill>
                <a:effectLst/>
              </a:rPr>
              <a:t> </a:t>
            </a:r>
            <a:r>
              <a:rPr lang="en-GB" sz="1200" kern="1200" baseline="0" dirty="0" err="1" smtClean="0">
                <a:solidFill>
                  <a:schemeClr val="tx1"/>
                </a:solidFill>
                <a:effectLst/>
              </a:rPr>
              <a:t>ideale</a:t>
            </a:r>
            <a:r>
              <a:rPr lang="en-GB" sz="1200" kern="1200" baseline="0" dirty="0" smtClean="0">
                <a:solidFill>
                  <a:schemeClr val="tx1"/>
                </a:solidFill>
                <a:effectLst/>
              </a:rPr>
              <a:t> </a:t>
            </a:r>
            <a:r>
              <a:rPr lang="en-GB" sz="1200" kern="1200" baseline="0" dirty="0" err="1" smtClean="0">
                <a:solidFill>
                  <a:schemeClr val="tx1"/>
                </a:solidFill>
                <a:effectLst/>
              </a:rPr>
              <a:t>plek</a:t>
            </a:r>
            <a:r>
              <a:rPr lang="en-GB" sz="1200" kern="1200" baseline="0" dirty="0" smtClean="0">
                <a:solidFill>
                  <a:schemeClr val="tx1"/>
                </a:solidFill>
                <a:effectLst/>
              </a:rPr>
              <a:t> </a:t>
            </a:r>
            <a:r>
              <a:rPr lang="en-GB" sz="1200" kern="1200" baseline="0" dirty="0" err="1" smtClean="0">
                <a:solidFill>
                  <a:schemeClr val="tx1"/>
                </a:solidFill>
                <a:effectLst/>
              </a:rPr>
              <a:t>om</a:t>
            </a:r>
            <a:r>
              <a:rPr lang="en-GB" sz="1200" kern="1200" baseline="0" dirty="0" smtClean="0">
                <a:solidFill>
                  <a:schemeClr val="tx1"/>
                </a:solidFill>
                <a:effectLst/>
              </a:rPr>
              <a:t> </a:t>
            </a:r>
            <a:r>
              <a:rPr lang="en-GB" sz="1200" kern="1200" baseline="0" dirty="0" err="1" smtClean="0">
                <a:solidFill>
                  <a:schemeClr val="tx1"/>
                </a:solidFill>
                <a:effectLst/>
              </a:rPr>
              <a:t>te</a:t>
            </a:r>
            <a:r>
              <a:rPr lang="en-GB" sz="1200" kern="1200" baseline="0" dirty="0" smtClean="0">
                <a:solidFill>
                  <a:schemeClr val="tx1"/>
                </a:solidFill>
                <a:effectLst/>
              </a:rPr>
              <a:t> </a:t>
            </a:r>
            <a:r>
              <a:rPr lang="en-GB" sz="1200" kern="1200" baseline="0" dirty="0" err="1" smtClean="0">
                <a:solidFill>
                  <a:schemeClr val="tx1"/>
                </a:solidFill>
                <a:effectLst/>
              </a:rPr>
              <a:t>experimenteren</a:t>
            </a:r>
            <a:r>
              <a:rPr lang="en-GB" sz="1200" kern="1200" baseline="0" dirty="0" smtClean="0">
                <a:solidFill>
                  <a:schemeClr val="tx1"/>
                </a:solidFill>
                <a:effectLst/>
              </a:rPr>
              <a:t> met het </a:t>
            </a:r>
            <a:r>
              <a:rPr lang="en-GB" sz="1200" kern="1200" baseline="0" dirty="0" err="1" smtClean="0">
                <a:solidFill>
                  <a:schemeClr val="tx1"/>
                </a:solidFill>
                <a:effectLst/>
              </a:rPr>
              <a:t>gebruik</a:t>
            </a:r>
            <a:r>
              <a:rPr lang="en-GB" sz="1200" kern="1200" baseline="0" dirty="0" smtClean="0">
                <a:solidFill>
                  <a:schemeClr val="tx1"/>
                </a:solidFill>
                <a:effectLst/>
              </a:rPr>
              <a:t> van </a:t>
            </a:r>
            <a:r>
              <a:rPr lang="en-GB" sz="1200" kern="1200" baseline="0" dirty="0" err="1" smtClean="0">
                <a:solidFill>
                  <a:schemeClr val="tx1"/>
                </a:solidFill>
                <a:effectLst/>
              </a:rPr>
              <a:t>functies</a:t>
            </a:r>
            <a:r>
              <a:rPr lang="en-GB" sz="1200" kern="1200" baseline="0" dirty="0" smtClean="0">
                <a:solidFill>
                  <a:schemeClr val="tx1"/>
                </a:solidFill>
                <a:effectLst/>
              </a:rPr>
              <a:t>: </a:t>
            </a:r>
            <a:r>
              <a:rPr lang="en-GB" sz="1200" kern="1200" baseline="0" dirty="0" err="1" smtClean="0">
                <a:solidFill>
                  <a:schemeClr val="tx1"/>
                </a:solidFill>
                <a:effectLst/>
              </a:rPr>
              <a:t>wat</a:t>
            </a:r>
            <a:r>
              <a:rPr lang="en-GB" sz="1200" kern="1200" baseline="0" dirty="0" smtClean="0">
                <a:solidFill>
                  <a:schemeClr val="tx1"/>
                </a:solidFill>
                <a:effectLst/>
              </a:rPr>
              <a:t> </a:t>
            </a:r>
            <a:r>
              <a:rPr lang="en-GB" sz="1200" kern="1200" baseline="0" dirty="0" err="1" smtClean="0">
                <a:solidFill>
                  <a:schemeClr val="tx1"/>
                </a:solidFill>
                <a:effectLst/>
              </a:rPr>
              <a:t>werkt</a:t>
            </a:r>
            <a:r>
              <a:rPr lang="en-GB" sz="1200" kern="1200" baseline="0" dirty="0" smtClean="0">
                <a:solidFill>
                  <a:schemeClr val="tx1"/>
                </a:solidFill>
                <a:effectLst/>
              </a:rPr>
              <a:t> </a:t>
            </a:r>
            <a:r>
              <a:rPr lang="en-GB" sz="1200" kern="1200" baseline="0" dirty="0" err="1" smtClean="0">
                <a:solidFill>
                  <a:schemeClr val="tx1"/>
                </a:solidFill>
                <a:effectLst/>
              </a:rPr>
              <a:t>wel</a:t>
            </a:r>
            <a:r>
              <a:rPr lang="en-GB" sz="1200" kern="1200" baseline="0" dirty="0" smtClean="0">
                <a:solidFill>
                  <a:schemeClr val="tx1"/>
                </a:solidFill>
                <a:effectLst/>
              </a:rPr>
              <a:t> en </a:t>
            </a:r>
            <a:r>
              <a:rPr lang="en-GB" sz="1200" kern="1200" baseline="0" dirty="0" err="1" smtClean="0">
                <a:solidFill>
                  <a:schemeClr val="tx1"/>
                </a:solidFill>
                <a:effectLst/>
              </a:rPr>
              <a:t>wat</a:t>
            </a:r>
            <a:r>
              <a:rPr lang="en-GB" sz="1200" kern="1200" baseline="0" dirty="0" smtClean="0">
                <a:solidFill>
                  <a:schemeClr val="tx1"/>
                </a:solidFill>
                <a:effectLst/>
              </a:rPr>
              <a:t> </a:t>
            </a:r>
            <a:r>
              <a:rPr lang="en-GB" sz="1200" kern="1200" baseline="0" dirty="0" err="1" smtClean="0">
                <a:solidFill>
                  <a:schemeClr val="tx1"/>
                </a:solidFill>
                <a:effectLst/>
              </a:rPr>
              <a:t>werk</a:t>
            </a:r>
            <a:r>
              <a:rPr lang="en-GB" sz="1200" kern="1200" baseline="0" dirty="0" smtClean="0">
                <a:solidFill>
                  <a:schemeClr val="tx1"/>
                </a:solidFill>
                <a:effectLst/>
              </a:rPr>
              <a:t> </a:t>
            </a:r>
            <a:r>
              <a:rPr lang="en-GB" sz="1200" kern="1200" baseline="0" dirty="0" err="1" smtClean="0">
                <a:solidFill>
                  <a:schemeClr val="tx1"/>
                </a:solidFill>
                <a:effectLst/>
              </a:rPr>
              <a:t>niet</a:t>
            </a:r>
            <a:r>
              <a:rPr lang="en-GB" sz="1200" kern="1200" baseline="0" dirty="0" smtClean="0">
                <a:solidFill>
                  <a:schemeClr val="tx1"/>
                </a:solidFill>
                <a:effectLst/>
              </a:rPr>
              <a:t> op </a:t>
            </a:r>
            <a:r>
              <a:rPr lang="en-GB" sz="1200" kern="1200" baseline="0" dirty="0" err="1" smtClean="0">
                <a:solidFill>
                  <a:schemeClr val="tx1"/>
                </a:solidFill>
                <a:effectLst/>
              </a:rPr>
              <a:t>deze</a:t>
            </a:r>
            <a:r>
              <a:rPr lang="en-GB" sz="1200" kern="1200" baseline="0" dirty="0" smtClean="0">
                <a:solidFill>
                  <a:schemeClr val="tx1"/>
                </a:solidFill>
                <a:effectLst/>
              </a:rPr>
              <a:t> </a:t>
            </a:r>
            <a:r>
              <a:rPr lang="en-GB" sz="1200" kern="1200" baseline="0" dirty="0" err="1" smtClean="0">
                <a:solidFill>
                  <a:schemeClr val="tx1"/>
                </a:solidFill>
                <a:effectLst/>
              </a:rPr>
              <a:t>plek</a:t>
            </a:r>
            <a:r>
              <a:rPr lang="en-GB" sz="1200" kern="1200" baseline="0" dirty="0" smtClean="0">
                <a:solidFill>
                  <a:schemeClr val="tx1"/>
                </a:solidFill>
                <a:effectLst/>
              </a:rPr>
              <a:t>? DOK is </a:t>
            </a:r>
            <a:r>
              <a:rPr lang="en-GB" sz="1200" kern="1200" baseline="0" dirty="0" err="1" smtClean="0">
                <a:solidFill>
                  <a:schemeClr val="tx1"/>
                </a:solidFill>
                <a:effectLst/>
              </a:rPr>
              <a:t>er</a:t>
            </a:r>
            <a:r>
              <a:rPr lang="en-GB" sz="1200" kern="1200" baseline="0" dirty="0" smtClean="0">
                <a:solidFill>
                  <a:schemeClr val="tx1"/>
                </a:solidFill>
                <a:effectLst/>
              </a:rPr>
              <a:t> </a:t>
            </a:r>
            <a:r>
              <a:rPr lang="en-GB" sz="1200" kern="1200" baseline="0" dirty="0" err="1" smtClean="0">
                <a:solidFill>
                  <a:schemeClr val="tx1"/>
                </a:solidFill>
                <a:effectLst/>
              </a:rPr>
              <a:t>alvast</a:t>
            </a:r>
            <a:r>
              <a:rPr lang="en-GB" sz="1200" kern="1200" baseline="0" dirty="0" smtClean="0">
                <a:solidFill>
                  <a:schemeClr val="tx1"/>
                </a:solidFill>
                <a:effectLst/>
              </a:rPr>
              <a:t> in </a:t>
            </a:r>
            <a:r>
              <a:rPr lang="en-GB" sz="1200" kern="1200" baseline="0" dirty="0" err="1" smtClean="0">
                <a:solidFill>
                  <a:schemeClr val="tx1"/>
                </a:solidFill>
                <a:effectLst/>
              </a:rPr>
              <a:t>geslaagd</a:t>
            </a:r>
            <a:r>
              <a:rPr lang="en-GB" sz="1200" kern="1200" baseline="0" dirty="0" smtClean="0">
                <a:solidFill>
                  <a:schemeClr val="tx1"/>
                </a:solidFill>
                <a:effectLst/>
              </a:rPr>
              <a:t> de </a:t>
            </a:r>
            <a:r>
              <a:rPr lang="en-GB" sz="1200" kern="1200" baseline="0" dirty="0" err="1" smtClean="0">
                <a:solidFill>
                  <a:schemeClr val="tx1"/>
                </a:solidFill>
                <a:effectLst/>
              </a:rPr>
              <a:t>plek</a:t>
            </a:r>
            <a:r>
              <a:rPr lang="en-GB" sz="1200" kern="1200" baseline="0" dirty="0" smtClean="0">
                <a:solidFill>
                  <a:schemeClr val="tx1"/>
                </a:solidFill>
                <a:effectLst/>
              </a:rPr>
              <a:t> </a:t>
            </a:r>
            <a:r>
              <a:rPr lang="en-GB" sz="1200" kern="1200" baseline="0" dirty="0" err="1" smtClean="0">
                <a:solidFill>
                  <a:schemeClr val="tx1"/>
                </a:solidFill>
                <a:effectLst/>
              </a:rPr>
              <a:t>rond</a:t>
            </a:r>
            <a:r>
              <a:rPr lang="en-GB" sz="1200" kern="1200" baseline="0" dirty="0" smtClean="0">
                <a:solidFill>
                  <a:schemeClr val="tx1"/>
                </a:solidFill>
                <a:effectLst/>
              </a:rPr>
              <a:t> de </a:t>
            </a:r>
            <a:r>
              <a:rPr lang="en-GB" sz="1200" kern="1200" baseline="0" dirty="0" err="1" smtClean="0">
                <a:solidFill>
                  <a:schemeClr val="tx1"/>
                </a:solidFill>
                <a:effectLst/>
              </a:rPr>
              <a:t>oude</a:t>
            </a:r>
            <a:r>
              <a:rPr lang="en-GB" sz="1200" kern="1200" baseline="0" dirty="0" smtClean="0">
                <a:solidFill>
                  <a:schemeClr val="tx1"/>
                </a:solidFill>
                <a:effectLst/>
              </a:rPr>
              <a:t> </a:t>
            </a:r>
            <a:r>
              <a:rPr lang="en-GB" sz="1200" kern="1200" baseline="0" dirty="0" err="1" smtClean="0">
                <a:solidFill>
                  <a:schemeClr val="tx1"/>
                </a:solidFill>
                <a:effectLst/>
              </a:rPr>
              <a:t>dokken</a:t>
            </a:r>
            <a:r>
              <a:rPr lang="en-GB" sz="1200" kern="1200" baseline="0" dirty="0" smtClean="0">
                <a:solidFill>
                  <a:schemeClr val="tx1"/>
                </a:solidFill>
                <a:effectLst/>
              </a:rPr>
              <a:t> </a:t>
            </a:r>
            <a:r>
              <a:rPr lang="en-GB" sz="1200" kern="1200" baseline="0" dirty="0" err="1" smtClean="0">
                <a:solidFill>
                  <a:schemeClr val="tx1"/>
                </a:solidFill>
                <a:effectLst/>
              </a:rPr>
              <a:t>terug</a:t>
            </a:r>
            <a:r>
              <a:rPr lang="en-GB" sz="1200" kern="1200" baseline="0" dirty="0" smtClean="0">
                <a:solidFill>
                  <a:schemeClr val="tx1"/>
                </a:solidFill>
                <a:effectLst/>
              </a:rPr>
              <a:t> o</a:t>
            </a:r>
            <a:r>
              <a:rPr lang="nl-BE" sz="1200" kern="1200" dirty="0" smtClean="0">
                <a:solidFill>
                  <a:schemeClr val="tx1"/>
                </a:solidFill>
                <a:effectLst/>
              </a:rPr>
              <a:t>p de kaart te zetten, en het verwaarloosde industrieel terrein een positief imago gegeven.  </a:t>
            </a:r>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8</a:t>
            </a:fld>
            <a:endParaRPr lang="nl-BE"/>
          </a:p>
        </p:txBody>
      </p:sp>
    </p:spTree>
    <p:extLst>
      <p:ext uri="{BB962C8B-B14F-4D97-AF65-F5344CB8AC3E}">
        <p14:creationId xmlns:p14="http://schemas.microsoft.com/office/powerpoint/2010/main" val="244407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rPr>
              <a:t>Dan, </a:t>
            </a:r>
            <a:r>
              <a:rPr lang="nl-BE" sz="1200" dirty="0" smtClean="0"/>
              <a:t>even belangrijk: d</a:t>
            </a:r>
            <a:r>
              <a:rPr lang="nl-BE" sz="1200" kern="1200" dirty="0" smtClean="0">
                <a:solidFill>
                  <a:schemeClr val="tx1"/>
                </a:solidFill>
                <a:effectLst/>
              </a:rPr>
              <a:t>oor te testen, te experimenteren, te zoeken welke noden er zijn wat het gebruik van de publieke ruimte in de buurt betreft, slaan we ook de brug naar de toekomstige ontwikkeling.</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rPr>
              <a:t>Dankzij het stadsvernieuwingsproject komen er nieuwe huizen en appartementen, maar ook een sporthal, een jeugdcentrum,</a:t>
            </a:r>
            <a:r>
              <a:rPr lang="nl-BE" sz="1200" kern="1200" baseline="0" dirty="0" smtClean="0">
                <a:solidFill>
                  <a:schemeClr val="tx1"/>
                </a:solidFill>
                <a:effectLst/>
              </a:rPr>
              <a:t> kantoren en openbaar groen. </a:t>
            </a:r>
            <a:endParaRPr lang="nl-BE" sz="1200" kern="120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rPr>
              <a:t>We staan</a:t>
            </a:r>
            <a:r>
              <a:rPr lang="nl-BE" sz="1200" kern="1200" baseline="0" dirty="0" smtClean="0">
                <a:solidFill>
                  <a:schemeClr val="tx1"/>
                </a:solidFill>
                <a:effectLst/>
              </a:rPr>
              <a:t> nu op het punt om succesvolle activiteiten te integreren in de nieuwe plannen. We bekijken of we de moestuintjes en de voetbalveldjes in de onmiddellijke omgeving een nieuwe definitieve plek kunnen geven.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rPr>
              <a:t>Verduurzamen van een effect = boerenhof; De BBQ dames hebben een groot netwerk opgebouwd.    </a:t>
            </a:r>
            <a:r>
              <a:rPr lang="nl-BE" sz="1200" kern="1200" dirty="0" smtClean="0">
                <a:solidFill>
                  <a:schemeClr val="tx1"/>
                </a:solidFill>
                <a:effectLst/>
              </a:rPr>
              <a:t>  </a:t>
            </a:r>
            <a:endParaRPr lang="nl-BE" sz="1200" dirty="0" smtClean="0"/>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9</a:t>
            </a:fld>
            <a:endParaRPr lang="nl-BE"/>
          </a:p>
        </p:txBody>
      </p:sp>
    </p:spTree>
    <p:extLst>
      <p:ext uri="{BB962C8B-B14F-4D97-AF65-F5344CB8AC3E}">
        <p14:creationId xmlns:p14="http://schemas.microsoft.com/office/powerpoint/2010/main" val="278140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aseline="0" dirty="0" smtClean="0"/>
              <a:t>Die</a:t>
            </a:r>
            <a:r>
              <a:rPr lang="nl-BE" sz="1200" dirty="0" smtClean="0"/>
              <a:t> twee</a:t>
            </a:r>
            <a:r>
              <a:rPr lang="nl-BE" sz="1200" baseline="0" dirty="0" smtClean="0"/>
              <a:t> ‘icoonprojecten’, De Site en DOK, zorgden voor een groei aan tijdelijke invullingen in Gent. </a:t>
            </a:r>
            <a:r>
              <a:rPr lang="nl-BE" dirty="0" smtClean="0"/>
              <a:t>momenteel hebben we een 25 projecten tijdelijke invullingen. </a:t>
            </a:r>
          </a:p>
          <a:p>
            <a:r>
              <a:rPr lang="nl-BE" dirty="0" smtClean="0"/>
              <a:t>Terwijl de eerste 2 projecten zeer</a:t>
            </a:r>
            <a:r>
              <a:rPr lang="nl-BE" baseline="0" dirty="0" smtClean="0"/>
              <a:t> top down zijn gestuurd, hebben we nu veel burgerinitiatieven die op een opportuniteit van een lege ruimte springen, of </a:t>
            </a:r>
            <a:r>
              <a:rPr lang="nl-BE" baseline="0" dirty="0" err="1" smtClean="0"/>
              <a:t>gematcht</a:t>
            </a:r>
            <a:r>
              <a:rPr lang="nl-BE" baseline="0" dirty="0" smtClean="0"/>
              <a:t> zijn met de ruimte door de wijkregisseur. Voorbeelden zijn de </a:t>
            </a:r>
            <a:r>
              <a:rPr lang="nl-BE" baseline="0" dirty="0" err="1" smtClean="0"/>
              <a:t>Standaertsite</a:t>
            </a:r>
            <a:r>
              <a:rPr lang="nl-BE" baseline="0" dirty="0" smtClean="0"/>
              <a:t> en De </a:t>
            </a:r>
            <a:r>
              <a:rPr lang="nl-BE" baseline="0" dirty="0" err="1" smtClean="0"/>
              <a:t>Pastory</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aseline="0" dirty="0" smtClean="0"/>
              <a:t>In 2014 hebben we als stadsbestuur een “Fonds T</a:t>
            </a:r>
            <a:r>
              <a:rPr lang="nl-BE" sz="1200" dirty="0" smtClean="0"/>
              <a:t>ijdelijke Invulling” opgestart, om nieuwe initiatieven te helpen bij de opstart. Vandaag is er al 544.000 euro besteed aan tijdelijke invullingen, grotendeels uit dat fonds.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aseline="0" dirty="0" smtClean="0"/>
              <a:t>Gemiddeld geven we 6.000</a:t>
            </a:r>
            <a:r>
              <a:rPr lang="nl-BE" sz="1200" baseline="0" dirty="0" smtClean="0"/>
              <a:t>€ voor buitenterrein, een 200.000€ voor binnenruimte </a:t>
            </a:r>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10</a:t>
            </a:fld>
            <a:endParaRPr lang="nl-BE"/>
          </a:p>
        </p:txBody>
      </p:sp>
    </p:spTree>
    <p:extLst>
      <p:ext uri="{BB962C8B-B14F-4D97-AF65-F5344CB8AC3E}">
        <p14:creationId xmlns:p14="http://schemas.microsoft.com/office/powerpoint/2010/main" val="409488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smtClean="0"/>
              <a:t>Verhaal van de </a:t>
            </a:r>
            <a:r>
              <a:rPr lang="nl-BE" baseline="0" dirty="0" err="1" smtClean="0"/>
              <a:t>pastory</a:t>
            </a:r>
            <a:r>
              <a:rPr lang="nl-BE" baseline="0" dirty="0" smtClean="0"/>
              <a:t> : macro scan – burgerinitiatief </a:t>
            </a:r>
          </a:p>
          <a:p>
            <a:endParaRPr lang="nl-BE" baseline="0" dirty="0" smtClean="0"/>
          </a:p>
          <a:p>
            <a:r>
              <a:rPr lang="nl-BE" baseline="0" dirty="0" smtClean="0"/>
              <a:t>Vandaaruit het verhaal van het 3 stappenplan </a:t>
            </a:r>
          </a:p>
          <a:p>
            <a:r>
              <a:rPr lang="nl-BE" baseline="0" dirty="0" smtClean="0"/>
              <a:t>Het contract is een bezetting ter bede </a:t>
            </a:r>
          </a:p>
          <a:p>
            <a:endParaRPr lang="nl-BE" dirty="0"/>
          </a:p>
        </p:txBody>
      </p:sp>
      <p:sp>
        <p:nvSpPr>
          <p:cNvPr id="4" name="Tijdelijke aanduiding voor dianummer 3"/>
          <p:cNvSpPr>
            <a:spLocks noGrp="1"/>
          </p:cNvSpPr>
          <p:nvPr>
            <p:ph type="sldNum" sz="quarter" idx="10"/>
          </p:nvPr>
        </p:nvSpPr>
        <p:spPr/>
        <p:txBody>
          <a:bodyPr/>
          <a:lstStyle/>
          <a:p>
            <a:fld id="{43C729A6-26FC-46FD-BF59-F0ECDEB348B0}" type="slidenum">
              <a:rPr lang="nl-BE" smtClean="0"/>
              <a:t>11</a:t>
            </a:fld>
            <a:endParaRPr lang="nl-BE"/>
          </a:p>
        </p:txBody>
      </p:sp>
    </p:spTree>
    <p:extLst>
      <p:ext uri="{BB962C8B-B14F-4D97-AF65-F5344CB8AC3E}">
        <p14:creationId xmlns:p14="http://schemas.microsoft.com/office/powerpoint/2010/main" val="4033049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_1">
    <p:spTree>
      <p:nvGrpSpPr>
        <p:cNvPr id="1" name=""/>
        <p:cNvGrpSpPr/>
        <p:nvPr/>
      </p:nvGrpSpPr>
      <p:grpSpPr>
        <a:xfrm>
          <a:off x="0" y="0"/>
          <a:ext cx="0" cy="0"/>
          <a:chOff x="0" y="0"/>
          <a:chExt cx="0" cy="0"/>
        </a:xfrm>
      </p:grpSpPr>
      <p:pic>
        <p:nvPicPr>
          <p:cNvPr id="5" name="Afbeelding 6" descr="REFILL_HORIZONTAAL_BLACK_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3663" y="1458913"/>
            <a:ext cx="157321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7" descr="Logo-URBACT-CMJN-Bas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663" y="4554538"/>
            <a:ext cx="8112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8" descr="flag_yellow_lo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4888" y="4554538"/>
            <a:ext cx="6302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afbeelding 8"/>
          <p:cNvSpPr>
            <a:spLocks noGrp="1"/>
          </p:cNvSpPr>
          <p:nvPr>
            <p:ph type="pic" sz="quarter" idx="10"/>
          </p:nvPr>
        </p:nvSpPr>
        <p:spPr>
          <a:xfrm>
            <a:off x="0" y="0"/>
            <a:ext cx="2268000" cy="5143500"/>
          </a:xfrm>
        </p:spPr>
        <p:txBody>
          <a:bodyPr rtlCol="0">
            <a:normAutofit/>
          </a:bodyPr>
          <a:lstStyle/>
          <a:p>
            <a:pPr lvl="0"/>
            <a:r>
              <a:rPr lang="nl-NL" noProof="0" smtClean="0"/>
              <a:t>Klik op het pictogram als u een afbeelding wilt toevoegen</a:t>
            </a:r>
          </a:p>
        </p:txBody>
      </p:sp>
      <p:sp>
        <p:nvSpPr>
          <p:cNvPr id="10" name="Tijdelijke aanduiding voor afbeelding 8"/>
          <p:cNvSpPr>
            <a:spLocks noGrp="1"/>
          </p:cNvSpPr>
          <p:nvPr>
            <p:ph type="pic" sz="quarter" idx="11"/>
          </p:nvPr>
        </p:nvSpPr>
        <p:spPr>
          <a:xfrm>
            <a:off x="4572000" y="0"/>
            <a:ext cx="2268000" cy="5143500"/>
          </a:xfrm>
        </p:spPr>
        <p:txBody>
          <a:bodyPr rtlCol="0">
            <a:normAutofit/>
          </a:bodyPr>
          <a:lstStyle/>
          <a:p>
            <a:pPr lvl="0"/>
            <a:r>
              <a:rPr lang="nl-NL" noProof="0" smtClean="0"/>
              <a:t>Klik op het pictogram als u een afbeelding wilt toevoegen</a:t>
            </a:r>
          </a:p>
        </p:txBody>
      </p:sp>
      <p:sp>
        <p:nvSpPr>
          <p:cNvPr id="11"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Tree>
    <p:extLst>
      <p:ext uri="{BB962C8B-B14F-4D97-AF65-F5344CB8AC3E}">
        <p14:creationId xmlns:p14="http://schemas.microsoft.com/office/powerpoint/2010/main" val="369350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_3b">
    <p:spTree>
      <p:nvGrpSpPr>
        <p:cNvPr id="1" name=""/>
        <p:cNvGrpSpPr/>
        <p:nvPr/>
      </p:nvGrpSpPr>
      <p:grpSpPr>
        <a:xfrm>
          <a:off x="0" y="0"/>
          <a:ext cx="0" cy="0"/>
          <a:chOff x="0" y="0"/>
          <a:chExt cx="0" cy="0"/>
        </a:xfrm>
      </p:grpSpPr>
      <p:sp>
        <p:nvSpPr>
          <p:cNvPr id="6" name="Rechthoek 5"/>
          <p:cNvSpPr/>
          <p:nvPr/>
        </p:nvSpPr>
        <p:spPr>
          <a:xfrm>
            <a:off x="2305050" y="0"/>
            <a:ext cx="4535488" cy="5143500"/>
          </a:xfrm>
          <a:prstGeom prst="rect">
            <a:avLst/>
          </a:prstGeom>
          <a:solidFill>
            <a:srgbClr val="3837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7"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4759325"/>
            <a:ext cx="2936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afbeelding 8"/>
          <p:cNvSpPr>
            <a:spLocks noGrp="1"/>
          </p:cNvSpPr>
          <p:nvPr>
            <p:ph type="pic" sz="quarter" idx="11"/>
          </p:nvPr>
        </p:nvSpPr>
        <p:spPr>
          <a:xfrm>
            <a:off x="0" y="0"/>
            <a:ext cx="2268000" cy="5143500"/>
          </a:xfrm>
        </p:spPr>
        <p:txBody>
          <a:bodyPr rtlCol="0">
            <a:normAutofit/>
          </a:bodyPr>
          <a:lstStyle/>
          <a:p>
            <a:pPr lvl="0"/>
            <a:r>
              <a:rPr lang="nl-NL" noProof="0" smtClean="0"/>
              <a:t>Klik op het pictogram als u een afbeelding wilt toevoegen</a:t>
            </a:r>
          </a:p>
        </p:txBody>
      </p:sp>
      <p:sp>
        <p:nvSpPr>
          <p:cNvPr id="9"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12" name="Tijdelijke aanduiding voor tekst 7"/>
          <p:cNvSpPr>
            <a:spLocks noGrp="1"/>
          </p:cNvSpPr>
          <p:nvPr>
            <p:ph type="body" sz="quarter" idx="13"/>
          </p:nvPr>
        </p:nvSpPr>
        <p:spPr>
          <a:xfrm>
            <a:off x="2757277" y="444061"/>
            <a:ext cx="3732032" cy="4252203"/>
          </a:xfrm>
        </p:spPr>
        <p:txBody>
          <a:bodyPr anchor="ctr"/>
          <a:lstStyle>
            <a:lvl1pPr>
              <a:defRPr sz="1800" b="0" u="none">
                <a:solidFill>
                  <a:schemeClr val="bg1"/>
                </a:solidFill>
              </a:defRPr>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116707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kst_3a">
    <p:spTree>
      <p:nvGrpSpPr>
        <p:cNvPr id="1" name=""/>
        <p:cNvGrpSpPr/>
        <p:nvPr/>
      </p:nvGrpSpPr>
      <p:grpSpPr>
        <a:xfrm>
          <a:off x="0" y="0"/>
          <a:ext cx="0" cy="0"/>
          <a:chOff x="0" y="0"/>
          <a:chExt cx="0" cy="0"/>
        </a:xfrm>
      </p:grpSpPr>
      <p:pic>
        <p:nvPicPr>
          <p:cNvPr id="5"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4759325"/>
            <a:ext cx="2936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afbeelding 8"/>
          <p:cNvSpPr>
            <a:spLocks noGrp="1"/>
          </p:cNvSpPr>
          <p:nvPr>
            <p:ph type="pic" sz="quarter" idx="11"/>
          </p:nvPr>
        </p:nvSpPr>
        <p:spPr>
          <a:xfrm>
            <a:off x="0" y="0"/>
            <a:ext cx="2268000" cy="5143500"/>
          </a:xfrm>
        </p:spPr>
        <p:txBody>
          <a:bodyPr rtlCol="0">
            <a:normAutofit/>
          </a:bodyPr>
          <a:lstStyle/>
          <a:p>
            <a:pPr lvl="0"/>
            <a:r>
              <a:rPr lang="nl-NL" noProof="0" smtClean="0"/>
              <a:t>Klik op het pictogram als u een afbeelding wilt toevoegen</a:t>
            </a:r>
          </a:p>
        </p:txBody>
      </p:sp>
      <p:sp>
        <p:nvSpPr>
          <p:cNvPr id="7"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3"/>
          </p:nvPr>
        </p:nvSpPr>
        <p:spPr>
          <a:xfrm>
            <a:off x="2653597" y="444061"/>
            <a:ext cx="3732032" cy="4252203"/>
          </a:xfrm>
        </p:spPr>
        <p:txBody>
          <a:bodyPr anchor="ctr"/>
          <a:lstStyle>
            <a:lvl1pPr>
              <a:defRPr sz="1800" b="0" u="none"/>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238393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_4a">
    <p:spTree>
      <p:nvGrpSpPr>
        <p:cNvPr id="1" name=""/>
        <p:cNvGrpSpPr/>
        <p:nvPr/>
      </p:nvGrpSpPr>
      <p:grpSpPr>
        <a:xfrm>
          <a:off x="0" y="0"/>
          <a:ext cx="0" cy="0"/>
          <a:chOff x="0" y="0"/>
          <a:chExt cx="0" cy="0"/>
        </a:xfrm>
      </p:grpSpPr>
      <p:pic>
        <p:nvPicPr>
          <p:cNvPr id="4"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4759325"/>
            <a:ext cx="2936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3"/>
          </p:nvPr>
        </p:nvSpPr>
        <p:spPr>
          <a:xfrm>
            <a:off x="286280" y="444061"/>
            <a:ext cx="6099350" cy="4252203"/>
          </a:xfrm>
        </p:spPr>
        <p:txBody>
          <a:bodyPr anchor="ctr"/>
          <a:lstStyle>
            <a:lvl1pPr>
              <a:defRPr sz="1800" b="0" u="none"/>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256718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_4b">
    <p:spTree>
      <p:nvGrpSpPr>
        <p:cNvPr id="1" name=""/>
        <p:cNvGrpSpPr/>
        <p:nvPr/>
      </p:nvGrpSpPr>
      <p:grpSpPr>
        <a:xfrm>
          <a:off x="0" y="0"/>
          <a:ext cx="0" cy="0"/>
          <a:chOff x="0" y="0"/>
          <a:chExt cx="0" cy="0"/>
        </a:xfrm>
      </p:grpSpPr>
      <p:sp>
        <p:nvSpPr>
          <p:cNvPr id="4" name="Rechthoek 3"/>
          <p:cNvSpPr/>
          <p:nvPr/>
        </p:nvSpPr>
        <p:spPr>
          <a:xfrm>
            <a:off x="0" y="0"/>
            <a:ext cx="6840538" cy="5143500"/>
          </a:xfrm>
          <a:prstGeom prst="rect">
            <a:avLst/>
          </a:prstGeom>
          <a:solidFill>
            <a:srgbClr val="3837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5"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4759325"/>
            <a:ext cx="2936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3"/>
          </p:nvPr>
        </p:nvSpPr>
        <p:spPr>
          <a:xfrm>
            <a:off x="286280" y="444061"/>
            <a:ext cx="6099350" cy="4252203"/>
          </a:xfrm>
        </p:spPr>
        <p:txBody>
          <a:bodyPr anchor="ctr"/>
          <a:lstStyle>
            <a:lvl1pPr>
              <a:defRPr sz="1800" b="0" u="none">
                <a:solidFill>
                  <a:schemeClr val="bg1"/>
                </a:solidFill>
              </a:defRPr>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3423876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kst_5">
    <p:spTree>
      <p:nvGrpSpPr>
        <p:cNvPr id="1" name=""/>
        <p:cNvGrpSpPr/>
        <p:nvPr/>
      </p:nvGrpSpPr>
      <p:grpSpPr>
        <a:xfrm>
          <a:off x="0" y="0"/>
          <a:ext cx="0" cy="0"/>
          <a:chOff x="0" y="0"/>
          <a:chExt cx="0" cy="0"/>
        </a:xfrm>
      </p:grpSpPr>
      <p:pic>
        <p:nvPicPr>
          <p:cNvPr id="4"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ekst 7"/>
          <p:cNvSpPr>
            <a:spLocks noGrp="1"/>
          </p:cNvSpPr>
          <p:nvPr>
            <p:ph type="body" sz="quarter" idx="13"/>
          </p:nvPr>
        </p:nvSpPr>
        <p:spPr>
          <a:xfrm>
            <a:off x="286280" y="1222732"/>
            <a:ext cx="8542572" cy="3473532"/>
          </a:xfrm>
        </p:spPr>
        <p:txBody>
          <a:bodyPr/>
          <a:lstStyle>
            <a:lvl1pPr>
              <a:defRPr sz="1800" b="0" u="none"/>
            </a:lvl1pPr>
            <a:lvl2pPr marL="457200" indent="0">
              <a:buNone/>
              <a:defRPr sz="1600"/>
            </a:lvl2pPr>
          </a:lstStyle>
          <a:p>
            <a:pPr lvl="0"/>
            <a:r>
              <a:rPr lang="nl-NL" smtClean="0"/>
              <a:t>Klik om de modelstijlen te bewerken</a:t>
            </a:r>
          </a:p>
        </p:txBody>
      </p:sp>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3164364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_6a">
    <p:spTree>
      <p:nvGrpSpPr>
        <p:cNvPr id="1" name=""/>
        <p:cNvGrpSpPr/>
        <p:nvPr/>
      </p:nvGrpSpPr>
      <p:grpSpPr>
        <a:xfrm>
          <a:off x="0" y="0"/>
          <a:ext cx="0" cy="0"/>
          <a:chOff x="0" y="0"/>
          <a:chExt cx="0" cy="0"/>
        </a:xfrm>
      </p:grpSpPr>
      <p:pic>
        <p:nvPicPr>
          <p:cNvPr id="7"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5"/>
          <p:cNvSpPr>
            <a:spLocks noGrp="1"/>
          </p:cNvSpPr>
          <p:nvPr>
            <p:ph type="title"/>
          </p:nvPr>
        </p:nvSpPr>
        <p:spPr/>
        <p:txBody>
          <a:bodyPr/>
          <a:lstStyle/>
          <a:p>
            <a:r>
              <a:rPr lang="nl-NL" smtClean="0"/>
              <a:t>Klik om de stijl te bewerken</a:t>
            </a:r>
            <a:endParaRPr lang="nl-NL"/>
          </a:p>
        </p:txBody>
      </p:sp>
      <p:sp>
        <p:nvSpPr>
          <p:cNvPr id="8" name="Tijdelijke aanduiding voor tekst 7"/>
          <p:cNvSpPr>
            <a:spLocks noGrp="1"/>
          </p:cNvSpPr>
          <p:nvPr>
            <p:ph type="body" sz="quarter" idx="10"/>
          </p:nvPr>
        </p:nvSpPr>
        <p:spPr>
          <a:xfrm>
            <a:off x="0"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5" name="Tijdelijke aanduiding voor tekst 7"/>
          <p:cNvSpPr>
            <a:spLocks noGrp="1"/>
          </p:cNvSpPr>
          <p:nvPr>
            <p:ph type="body" sz="quarter" idx="11"/>
          </p:nvPr>
        </p:nvSpPr>
        <p:spPr>
          <a:xfrm>
            <a:off x="2308433"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6" name="Tijdelijke aanduiding voor tekst 7"/>
          <p:cNvSpPr>
            <a:spLocks noGrp="1"/>
          </p:cNvSpPr>
          <p:nvPr>
            <p:ph type="body" sz="quarter" idx="12"/>
          </p:nvPr>
        </p:nvSpPr>
        <p:spPr>
          <a:xfrm>
            <a:off x="4603867"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7" name="Tijdelijke aanduiding voor tekst 7"/>
          <p:cNvSpPr>
            <a:spLocks noGrp="1"/>
          </p:cNvSpPr>
          <p:nvPr>
            <p:ph type="body" sz="quarter" idx="13"/>
          </p:nvPr>
        </p:nvSpPr>
        <p:spPr>
          <a:xfrm>
            <a:off x="6909384" y="2570164"/>
            <a:ext cx="2232000" cy="2573336"/>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Tree>
    <p:extLst>
      <p:ext uri="{BB962C8B-B14F-4D97-AF65-F5344CB8AC3E}">
        <p14:creationId xmlns:p14="http://schemas.microsoft.com/office/powerpoint/2010/main" val="3717801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kst_6b">
    <p:spTree>
      <p:nvGrpSpPr>
        <p:cNvPr id="1" name=""/>
        <p:cNvGrpSpPr/>
        <p:nvPr/>
      </p:nvGrpSpPr>
      <p:grpSpPr>
        <a:xfrm>
          <a:off x="0" y="0"/>
          <a:ext cx="0" cy="0"/>
          <a:chOff x="0" y="0"/>
          <a:chExt cx="0" cy="0"/>
        </a:xfrm>
      </p:grpSpPr>
      <p:pic>
        <p:nvPicPr>
          <p:cNvPr id="7"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5"/>
          <p:cNvSpPr>
            <a:spLocks noGrp="1"/>
          </p:cNvSpPr>
          <p:nvPr>
            <p:ph type="title"/>
          </p:nvPr>
        </p:nvSpPr>
        <p:spPr/>
        <p:txBody>
          <a:bodyPr/>
          <a:lstStyle/>
          <a:p>
            <a:r>
              <a:rPr lang="nl-NL" smtClean="0"/>
              <a:t>Klik om de stijl te bewerken</a:t>
            </a:r>
            <a:endParaRPr lang="nl-NL"/>
          </a:p>
        </p:txBody>
      </p:sp>
      <p:sp>
        <p:nvSpPr>
          <p:cNvPr id="8" name="Tijdelijke aanduiding voor tekst 7"/>
          <p:cNvSpPr>
            <a:spLocks noGrp="1"/>
          </p:cNvSpPr>
          <p:nvPr>
            <p:ph type="body" sz="quarter" idx="10"/>
          </p:nvPr>
        </p:nvSpPr>
        <p:spPr>
          <a:xfrm>
            <a:off x="0" y="2570163"/>
            <a:ext cx="2988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9" name="Tijdelijke aanduiding voor tekst 7"/>
          <p:cNvSpPr>
            <a:spLocks noGrp="1"/>
          </p:cNvSpPr>
          <p:nvPr>
            <p:ph type="body" sz="quarter" idx="11"/>
          </p:nvPr>
        </p:nvSpPr>
        <p:spPr>
          <a:xfrm>
            <a:off x="3072978" y="2570163"/>
            <a:ext cx="2988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0" name="Tijdelijke aanduiding voor tekst 7"/>
          <p:cNvSpPr>
            <a:spLocks noGrp="1"/>
          </p:cNvSpPr>
          <p:nvPr>
            <p:ph type="body" sz="quarter" idx="12"/>
          </p:nvPr>
        </p:nvSpPr>
        <p:spPr>
          <a:xfrm>
            <a:off x="6156000" y="2570163"/>
            <a:ext cx="2988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Tree>
    <p:extLst>
      <p:ext uri="{BB962C8B-B14F-4D97-AF65-F5344CB8AC3E}">
        <p14:creationId xmlns:p14="http://schemas.microsoft.com/office/powerpoint/2010/main" val="4290696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_7a">
    <p:spTree>
      <p:nvGrpSpPr>
        <p:cNvPr id="1" name=""/>
        <p:cNvGrpSpPr/>
        <p:nvPr/>
      </p:nvGrpSpPr>
      <p:grpSpPr>
        <a:xfrm>
          <a:off x="0" y="0"/>
          <a:ext cx="0" cy="0"/>
          <a:chOff x="0" y="0"/>
          <a:chExt cx="0" cy="0"/>
        </a:xfrm>
      </p:grpSpPr>
      <p:pic>
        <p:nvPicPr>
          <p:cNvPr id="12"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ekst 7"/>
          <p:cNvSpPr>
            <a:spLocks noGrp="1"/>
          </p:cNvSpPr>
          <p:nvPr>
            <p:ph type="body" sz="quarter" idx="10"/>
          </p:nvPr>
        </p:nvSpPr>
        <p:spPr>
          <a:xfrm>
            <a:off x="0"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5" name="Tijdelijke aanduiding voor tekst 7"/>
          <p:cNvSpPr>
            <a:spLocks noGrp="1"/>
          </p:cNvSpPr>
          <p:nvPr>
            <p:ph type="body" sz="quarter" idx="11"/>
          </p:nvPr>
        </p:nvSpPr>
        <p:spPr>
          <a:xfrm>
            <a:off x="2308433"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6" name="Tijdelijke aanduiding voor tekst 7"/>
          <p:cNvSpPr>
            <a:spLocks noGrp="1"/>
          </p:cNvSpPr>
          <p:nvPr>
            <p:ph type="body" sz="quarter" idx="12"/>
          </p:nvPr>
        </p:nvSpPr>
        <p:spPr>
          <a:xfrm>
            <a:off x="4603867"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7" name="Tijdelijke aanduiding voor tekst 7"/>
          <p:cNvSpPr>
            <a:spLocks noGrp="1"/>
          </p:cNvSpPr>
          <p:nvPr>
            <p:ph type="body" sz="quarter" idx="13"/>
          </p:nvPr>
        </p:nvSpPr>
        <p:spPr>
          <a:xfrm>
            <a:off x="6909384" y="2570163"/>
            <a:ext cx="2232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3" name="Tijdelijke aanduiding voor afbeelding 2"/>
          <p:cNvSpPr>
            <a:spLocks noGrp="1"/>
          </p:cNvSpPr>
          <p:nvPr>
            <p:ph type="pic" sz="quarter" idx="14"/>
          </p:nvPr>
        </p:nvSpPr>
        <p:spPr>
          <a:xfrm>
            <a:off x="0" y="0"/>
            <a:ext cx="2232025" cy="2503488"/>
          </a:xfrm>
        </p:spPr>
        <p:txBody>
          <a:bodyPr rtlCol="0">
            <a:normAutofit/>
          </a:bodyPr>
          <a:lstStyle/>
          <a:p>
            <a:pPr lvl="0"/>
            <a:r>
              <a:rPr lang="nl-NL" noProof="0" smtClean="0"/>
              <a:t>Klik op het pictogram als u een afbeelding wilt toevoegen</a:t>
            </a:r>
          </a:p>
        </p:txBody>
      </p:sp>
      <p:sp>
        <p:nvSpPr>
          <p:cNvPr id="9" name="Tijdelijke aanduiding voor afbeelding 2"/>
          <p:cNvSpPr>
            <a:spLocks noGrp="1"/>
          </p:cNvSpPr>
          <p:nvPr>
            <p:ph type="pic" sz="quarter" idx="15"/>
          </p:nvPr>
        </p:nvSpPr>
        <p:spPr>
          <a:xfrm>
            <a:off x="2302255" y="0"/>
            <a:ext cx="2232025" cy="2503488"/>
          </a:xfrm>
        </p:spPr>
        <p:txBody>
          <a:bodyPr rtlCol="0">
            <a:normAutofit/>
          </a:bodyPr>
          <a:lstStyle/>
          <a:p>
            <a:pPr lvl="0"/>
            <a:r>
              <a:rPr lang="nl-NL" noProof="0" smtClean="0"/>
              <a:t>Klik op het pictogram als u een afbeelding wilt toevoegen</a:t>
            </a:r>
          </a:p>
        </p:txBody>
      </p:sp>
      <p:sp>
        <p:nvSpPr>
          <p:cNvPr id="10" name="Tijdelijke aanduiding voor afbeelding 2"/>
          <p:cNvSpPr>
            <a:spLocks noGrp="1"/>
          </p:cNvSpPr>
          <p:nvPr>
            <p:ph type="pic" sz="quarter" idx="16"/>
          </p:nvPr>
        </p:nvSpPr>
        <p:spPr>
          <a:xfrm>
            <a:off x="4603842" y="0"/>
            <a:ext cx="2232025" cy="2503488"/>
          </a:xfrm>
        </p:spPr>
        <p:txBody>
          <a:bodyPr rtlCol="0">
            <a:normAutofit/>
          </a:bodyPr>
          <a:lstStyle/>
          <a:p>
            <a:pPr lvl="0"/>
            <a:r>
              <a:rPr lang="nl-NL" noProof="0" smtClean="0"/>
              <a:t>Klik op het pictogram als u een afbeelding wilt toevoegen</a:t>
            </a:r>
          </a:p>
        </p:txBody>
      </p:sp>
      <p:sp>
        <p:nvSpPr>
          <p:cNvPr id="11" name="Tijdelijke aanduiding voor afbeelding 2"/>
          <p:cNvSpPr>
            <a:spLocks noGrp="1"/>
          </p:cNvSpPr>
          <p:nvPr>
            <p:ph type="pic" sz="quarter" idx="17"/>
          </p:nvPr>
        </p:nvSpPr>
        <p:spPr>
          <a:xfrm>
            <a:off x="6911975" y="0"/>
            <a:ext cx="2232025" cy="2503488"/>
          </a:xfrm>
        </p:spPr>
        <p:txBody>
          <a:bodyPr rtlCol="0">
            <a:normAutofit/>
          </a:bodyPr>
          <a:lstStyle/>
          <a:p>
            <a:pPr lvl="0"/>
            <a:r>
              <a:rPr lang="nl-NL" noProof="0" smtClean="0"/>
              <a:t>Klik op het pictogram als u een afbeelding wilt toevoegen</a:t>
            </a:r>
          </a:p>
        </p:txBody>
      </p:sp>
    </p:spTree>
    <p:extLst>
      <p:ext uri="{BB962C8B-B14F-4D97-AF65-F5344CB8AC3E}">
        <p14:creationId xmlns:p14="http://schemas.microsoft.com/office/powerpoint/2010/main" val="2780447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_7b">
    <p:spTree>
      <p:nvGrpSpPr>
        <p:cNvPr id="1" name=""/>
        <p:cNvGrpSpPr/>
        <p:nvPr/>
      </p:nvGrpSpPr>
      <p:grpSpPr>
        <a:xfrm>
          <a:off x="0" y="0"/>
          <a:ext cx="0" cy="0"/>
          <a:chOff x="0" y="0"/>
          <a:chExt cx="0" cy="0"/>
        </a:xfrm>
      </p:grpSpPr>
      <p:pic>
        <p:nvPicPr>
          <p:cNvPr id="8"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afbeelding 2"/>
          <p:cNvSpPr>
            <a:spLocks noGrp="1"/>
          </p:cNvSpPr>
          <p:nvPr>
            <p:ph type="pic" sz="quarter" idx="14"/>
          </p:nvPr>
        </p:nvSpPr>
        <p:spPr>
          <a:xfrm>
            <a:off x="0" y="0"/>
            <a:ext cx="2988000" cy="2503488"/>
          </a:xfrm>
        </p:spPr>
        <p:txBody>
          <a:bodyPr rtlCol="0">
            <a:normAutofit/>
          </a:bodyPr>
          <a:lstStyle/>
          <a:p>
            <a:pPr lvl="0"/>
            <a:r>
              <a:rPr lang="nl-NL" noProof="0" smtClean="0"/>
              <a:t>Klik op het pictogram als u een afbeelding wilt toevoegen</a:t>
            </a:r>
            <a:endParaRPr lang="nl-NL" noProof="0" dirty="0" smtClean="0"/>
          </a:p>
        </p:txBody>
      </p:sp>
      <p:sp>
        <p:nvSpPr>
          <p:cNvPr id="13" name="Tijdelijke aanduiding voor tekst 7"/>
          <p:cNvSpPr>
            <a:spLocks noGrp="1"/>
          </p:cNvSpPr>
          <p:nvPr>
            <p:ph type="body" sz="quarter" idx="10"/>
          </p:nvPr>
        </p:nvSpPr>
        <p:spPr>
          <a:xfrm>
            <a:off x="0" y="2570163"/>
            <a:ext cx="2988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4" name="Tijdelijke aanduiding voor tekst 7"/>
          <p:cNvSpPr>
            <a:spLocks noGrp="1"/>
          </p:cNvSpPr>
          <p:nvPr>
            <p:ph type="body" sz="quarter" idx="11"/>
          </p:nvPr>
        </p:nvSpPr>
        <p:spPr>
          <a:xfrm>
            <a:off x="3072978" y="2570163"/>
            <a:ext cx="2988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8" name="Tijdelijke aanduiding voor tekst 7"/>
          <p:cNvSpPr>
            <a:spLocks noGrp="1"/>
          </p:cNvSpPr>
          <p:nvPr>
            <p:ph type="body" sz="quarter" idx="12"/>
          </p:nvPr>
        </p:nvSpPr>
        <p:spPr>
          <a:xfrm>
            <a:off x="6156000" y="2570163"/>
            <a:ext cx="2988000" cy="2573337"/>
          </a:xfrm>
        </p:spPr>
        <p:txBody>
          <a:bodyPr lIns="180000" tIns="180000" rIns="180000" bIns="180000">
            <a:noAutofit/>
          </a:bodyPr>
          <a:lstStyle>
            <a:lvl1pPr>
              <a:defRPr sz="1800"/>
            </a:lvl1pPr>
            <a:lvl2pPr>
              <a:defRPr sz="2000"/>
            </a:lvl2pPr>
            <a:lvl3pPr>
              <a:defRPr sz="1800"/>
            </a:lvl3pPr>
            <a:lvl4pPr>
              <a:defRPr sz="1600"/>
            </a:lvl4pPr>
            <a:lvl5pPr>
              <a:defRPr sz="1600"/>
            </a:lvl5pPr>
          </a:lstStyle>
          <a:p>
            <a:pPr lvl="0"/>
            <a:r>
              <a:rPr lang="nl-NL" smtClean="0"/>
              <a:t>Klik om de modelstijlen te bewerken</a:t>
            </a:r>
          </a:p>
        </p:txBody>
      </p:sp>
      <p:sp>
        <p:nvSpPr>
          <p:cNvPr id="19" name="Tijdelijke aanduiding voor afbeelding 2"/>
          <p:cNvSpPr>
            <a:spLocks noGrp="1"/>
          </p:cNvSpPr>
          <p:nvPr>
            <p:ph type="pic" sz="quarter" idx="15"/>
          </p:nvPr>
        </p:nvSpPr>
        <p:spPr>
          <a:xfrm>
            <a:off x="3072978" y="0"/>
            <a:ext cx="2988000" cy="2503488"/>
          </a:xfrm>
        </p:spPr>
        <p:txBody>
          <a:bodyPr rtlCol="0">
            <a:normAutofit/>
          </a:bodyPr>
          <a:lstStyle/>
          <a:p>
            <a:pPr lvl="0"/>
            <a:r>
              <a:rPr lang="nl-NL" noProof="0" smtClean="0"/>
              <a:t>Klik op het pictogram als u een afbeelding wilt toevoegen</a:t>
            </a:r>
          </a:p>
        </p:txBody>
      </p:sp>
      <p:sp>
        <p:nvSpPr>
          <p:cNvPr id="21" name="Tijdelijke aanduiding voor afbeelding 2"/>
          <p:cNvSpPr>
            <a:spLocks noGrp="1"/>
          </p:cNvSpPr>
          <p:nvPr>
            <p:ph type="pic" sz="quarter" idx="16"/>
          </p:nvPr>
        </p:nvSpPr>
        <p:spPr>
          <a:xfrm>
            <a:off x="6156000" y="0"/>
            <a:ext cx="2988000" cy="2503488"/>
          </a:xfrm>
        </p:spPr>
        <p:txBody>
          <a:bodyPr rtlCol="0">
            <a:normAutofit/>
          </a:bodyPr>
          <a:lstStyle/>
          <a:p>
            <a:pPr lvl="0"/>
            <a:r>
              <a:rPr lang="nl-NL" noProof="0" smtClean="0"/>
              <a:t>Klik op het pictogram als u een afbeelding wilt toevoegen</a:t>
            </a:r>
          </a:p>
        </p:txBody>
      </p:sp>
    </p:spTree>
    <p:extLst>
      <p:ext uri="{BB962C8B-B14F-4D97-AF65-F5344CB8AC3E}">
        <p14:creationId xmlns:p14="http://schemas.microsoft.com/office/powerpoint/2010/main" val="28405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ot">
    <p:spTree>
      <p:nvGrpSpPr>
        <p:cNvPr id="1" name=""/>
        <p:cNvGrpSpPr/>
        <p:nvPr/>
      </p:nvGrpSpPr>
      <p:grpSpPr>
        <a:xfrm>
          <a:off x="0" y="0"/>
          <a:ext cx="0" cy="0"/>
          <a:chOff x="0" y="0"/>
          <a:chExt cx="0" cy="0"/>
        </a:xfrm>
      </p:grpSpPr>
      <p:pic>
        <p:nvPicPr>
          <p:cNvPr id="3" name="Afbeelding 6" descr="REFILL_HORIZONTAAL_BLACK_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116013"/>
            <a:ext cx="1571625"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7" descr="Logo-URBACT-CMJN-Bas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565650"/>
            <a:ext cx="8096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descr="flag_yellow_lo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565650"/>
            <a:ext cx="6302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tekst 9"/>
          <p:cNvSpPr>
            <a:spLocks noGrp="1"/>
          </p:cNvSpPr>
          <p:nvPr>
            <p:ph type="body" sz="quarter" idx="10"/>
          </p:nvPr>
        </p:nvSpPr>
        <p:spPr>
          <a:xfrm>
            <a:off x="187298" y="3227128"/>
            <a:ext cx="8677275" cy="1149350"/>
          </a:xfrm>
        </p:spPr>
        <p:txBody>
          <a:bodyPr>
            <a:normAutofit/>
          </a:bodyPr>
          <a:lstStyle>
            <a:lvl1pPr algn="ctr">
              <a:defRPr sz="1400"/>
            </a:lvl1pPr>
          </a:lstStyle>
          <a:p>
            <a:pPr lvl="0"/>
            <a:r>
              <a:rPr lang="nl-NL" smtClean="0"/>
              <a:t>Klik om de modelstijlen te bewerken</a:t>
            </a:r>
          </a:p>
        </p:txBody>
      </p:sp>
    </p:spTree>
    <p:extLst>
      <p:ext uri="{BB962C8B-B14F-4D97-AF65-F5344CB8AC3E}">
        <p14:creationId xmlns:p14="http://schemas.microsoft.com/office/powerpoint/2010/main" val="138925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_2">
    <p:spTree>
      <p:nvGrpSpPr>
        <p:cNvPr id="1" name=""/>
        <p:cNvGrpSpPr/>
        <p:nvPr/>
      </p:nvGrpSpPr>
      <p:grpSpPr>
        <a:xfrm>
          <a:off x="0" y="0"/>
          <a:ext cx="0" cy="0"/>
          <a:chOff x="0" y="0"/>
          <a:chExt cx="0" cy="0"/>
        </a:xfrm>
      </p:grpSpPr>
      <p:pic>
        <p:nvPicPr>
          <p:cNvPr id="4" name="Afbeelding 6" descr="REFILL_HORIZONTAAL_BLACK_LAR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3663" y="1458913"/>
            <a:ext cx="157321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7" descr="Logo-URBACT-CMJN-Bas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33663" y="4554538"/>
            <a:ext cx="8112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descr="flag_yellow_lo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4888" y="4554538"/>
            <a:ext cx="6302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afbeelding 8"/>
          <p:cNvSpPr>
            <a:spLocks noGrp="1"/>
          </p:cNvSpPr>
          <p:nvPr>
            <p:ph type="pic" sz="quarter" idx="10"/>
          </p:nvPr>
        </p:nvSpPr>
        <p:spPr>
          <a:xfrm>
            <a:off x="0" y="0"/>
            <a:ext cx="2268000" cy="5143500"/>
          </a:xfrm>
        </p:spPr>
        <p:txBody>
          <a:bodyPr rtlCol="0">
            <a:normAutofit/>
          </a:bodyPr>
          <a:lstStyle/>
          <a:p>
            <a:pPr lvl="0"/>
            <a:r>
              <a:rPr lang="nl-NL" noProof="0" smtClean="0"/>
              <a:t>Klik op het pictogram als u een afbeelding wilt toevoegen</a:t>
            </a:r>
          </a:p>
        </p:txBody>
      </p:sp>
      <p:sp>
        <p:nvSpPr>
          <p:cNvPr id="10" name="Tijdelijke aanduiding voor afbeelding 8"/>
          <p:cNvSpPr>
            <a:spLocks noGrp="1"/>
          </p:cNvSpPr>
          <p:nvPr>
            <p:ph type="pic" sz="quarter" idx="11"/>
          </p:nvPr>
        </p:nvSpPr>
        <p:spPr>
          <a:xfrm>
            <a:off x="4572000" y="0"/>
            <a:ext cx="4572000" cy="5143500"/>
          </a:xfrm>
        </p:spPr>
        <p:txBody>
          <a:bodyPr rtlCol="0">
            <a:normAutofit/>
          </a:bodyPr>
          <a:lstStyle/>
          <a:p>
            <a:pPr lvl="0"/>
            <a:r>
              <a:rPr lang="nl-NL" noProof="0" smtClean="0"/>
              <a:t>Klik op het pictogram als u een afbeelding wilt toevoegen</a:t>
            </a:r>
          </a:p>
        </p:txBody>
      </p:sp>
    </p:spTree>
    <p:extLst>
      <p:ext uri="{BB962C8B-B14F-4D97-AF65-F5344CB8AC3E}">
        <p14:creationId xmlns:p14="http://schemas.microsoft.com/office/powerpoint/2010/main" val="1533569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9238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37079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74205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25969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97471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67074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25249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30797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04006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0827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4"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21725" y="2190750"/>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afbeelding 6"/>
          <p:cNvSpPr>
            <a:spLocks noGrp="1"/>
          </p:cNvSpPr>
          <p:nvPr>
            <p:ph type="pic" sz="quarter" idx="10"/>
          </p:nvPr>
        </p:nvSpPr>
        <p:spPr>
          <a:xfrm>
            <a:off x="0" y="2574925"/>
            <a:ext cx="9144000" cy="2568575"/>
          </a:xfrm>
        </p:spPr>
        <p:txBody>
          <a:bodyPr rtlCol="0">
            <a:normAutofit/>
          </a:bodyPr>
          <a:lstStyle/>
          <a:p>
            <a:pPr lvl="0"/>
            <a:r>
              <a:rPr lang="nl-NL" noProof="0" smtClean="0"/>
              <a:t>Klik op het pictogram als u een afbeelding wilt toevoegen</a:t>
            </a:r>
          </a:p>
        </p:txBody>
      </p:sp>
      <p:sp>
        <p:nvSpPr>
          <p:cNvPr id="2" name="Titel 1"/>
          <p:cNvSpPr>
            <a:spLocks noGrp="1"/>
          </p:cNvSpPr>
          <p:nvPr>
            <p:ph type="title"/>
          </p:nvPr>
        </p:nvSpPr>
        <p:spPr>
          <a:xfrm>
            <a:off x="457200" y="830533"/>
            <a:ext cx="8229600" cy="857250"/>
          </a:xfrm>
        </p:spPr>
        <p:txBody>
          <a:bodyPr/>
          <a:lstStyle>
            <a:lvl1pPr>
              <a:defRPr>
                <a:solidFill>
                  <a:srgbClr val="38373A"/>
                </a:solidFill>
              </a:defRPr>
            </a:lvl1pPr>
          </a:lstStyle>
          <a:p>
            <a:r>
              <a:rPr lang="nl-NL" smtClean="0"/>
              <a:t>Klik om de stijl te bewerken</a:t>
            </a:r>
            <a:endParaRPr lang="nl-NL" dirty="0"/>
          </a:p>
        </p:txBody>
      </p:sp>
    </p:spTree>
    <p:extLst>
      <p:ext uri="{BB962C8B-B14F-4D97-AF65-F5344CB8AC3E}">
        <p14:creationId xmlns:p14="http://schemas.microsoft.com/office/powerpoint/2010/main" val="1976482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8898AF84-D24F-434C-A721-CDE4450B359F}" type="datetimeFigureOut">
              <a:rPr lang="nl-BE" smtClean="0">
                <a:solidFill>
                  <a:prstClr val="black">
                    <a:tint val="75000"/>
                  </a:prstClr>
                </a:solidFill>
              </a:rPr>
              <a:pPr/>
              <a:t>11/05/2017</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C52FE3-F96B-45A8-9076-4B6AB31215BC}"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824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el">
    <p:spTree>
      <p:nvGrpSpPr>
        <p:cNvPr id="1" name=""/>
        <p:cNvGrpSpPr/>
        <p:nvPr/>
      </p:nvGrpSpPr>
      <p:grpSpPr>
        <a:xfrm>
          <a:off x="0" y="0"/>
          <a:ext cx="0" cy="0"/>
          <a:chOff x="0" y="0"/>
          <a:chExt cx="0" cy="0"/>
        </a:xfrm>
      </p:grpSpPr>
      <p:pic>
        <p:nvPicPr>
          <p:cNvPr id="4"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57200" y="0"/>
            <a:ext cx="3623572" cy="5143500"/>
          </a:xfrm>
        </p:spPr>
        <p:txBody>
          <a:bodyPr/>
          <a:lstStyle/>
          <a:p>
            <a:r>
              <a:rPr lang="nl-NL" smtClean="0"/>
              <a:t>Klik om de stijl te bewerken</a:t>
            </a:r>
            <a:endParaRPr lang="nl-NL" dirty="0"/>
          </a:p>
        </p:txBody>
      </p:sp>
      <p:sp>
        <p:nvSpPr>
          <p:cNvPr id="7" name="Tijdelijke aanduiding voor afbeelding 6"/>
          <p:cNvSpPr>
            <a:spLocks noGrp="1"/>
          </p:cNvSpPr>
          <p:nvPr>
            <p:ph type="pic" sz="quarter" idx="10"/>
          </p:nvPr>
        </p:nvSpPr>
        <p:spPr>
          <a:xfrm>
            <a:off x="4519612" y="1"/>
            <a:ext cx="4624387" cy="5143500"/>
          </a:xfrm>
        </p:spPr>
        <p:txBody>
          <a:bodyPr rtlCol="0">
            <a:normAutofit/>
          </a:bodyPr>
          <a:lstStyle/>
          <a:p>
            <a:pPr lvl="0"/>
            <a:r>
              <a:rPr lang="nl-NL" noProof="0" smtClean="0"/>
              <a:t>Klik op het pictogram als u een afbeelding wilt toevoegen</a:t>
            </a:r>
          </a:p>
        </p:txBody>
      </p:sp>
    </p:spTree>
    <p:extLst>
      <p:ext uri="{BB962C8B-B14F-4D97-AF65-F5344CB8AC3E}">
        <p14:creationId xmlns:p14="http://schemas.microsoft.com/office/powerpoint/2010/main" val="298059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_1a">
    <p:spTree>
      <p:nvGrpSpPr>
        <p:cNvPr id="1" name=""/>
        <p:cNvGrpSpPr/>
        <p:nvPr/>
      </p:nvGrpSpPr>
      <p:grpSpPr>
        <a:xfrm>
          <a:off x="0" y="0"/>
          <a:ext cx="0" cy="0"/>
          <a:chOff x="0" y="0"/>
          <a:chExt cx="0" cy="0"/>
        </a:xfrm>
      </p:grpSpPr>
      <p:pic>
        <p:nvPicPr>
          <p:cNvPr id="4"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afbeelding 8"/>
          <p:cNvSpPr>
            <a:spLocks noGrp="1"/>
          </p:cNvSpPr>
          <p:nvPr>
            <p:ph type="pic" sz="quarter" idx="11"/>
          </p:nvPr>
        </p:nvSpPr>
        <p:spPr>
          <a:xfrm>
            <a:off x="4572000" y="0"/>
            <a:ext cx="4572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2"/>
          </p:nvPr>
        </p:nvSpPr>
        <p:spPr>
          <a:xfrm>
            <a:off x="473662" y="444061"/>
            <a:ext cx="3732032" cy="4252203"/>
          </a:xfrm>
        </p:spPr>
        <p:txBody>
          <a:bodyPr anchor="ctr"/>
          <a:lstStyle>
            <a:lvl1pPr>
              <a:defRPr sz="1800" b="0" u="none"/>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9770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_1b">
    <p:spTree>
      <p:nvGrpSpPr>
        <p:cNvPr id="1" name=""/>
        <p:cNvGrpSpPr/>
        <p:nvPr/>
      </p:nvGrpSpPr>
      <p:grpSpPr>
        <a:xfrm>
          <a:off x="0" y="0"/>
          <a:ext cx="0" cy="0"/>
          <a:chOff x="0" y="0"/>
          <a:chExt cx="0" cy="0"/>
        </a:xfrm>
      </p:grpSpPr>
      <p:sp>
        <p:nvSpPr>
          <p:cNvPr id="4" name="Rechthoek 3"/>
          <p:cNvSpPr/>
          <p:nvPr/>
        </p:nvSpPr>
        <p:spPr>
          <a:xfrm>
            <a:off x="0" y="0"/>
            <a:ext cx="4572000" cy="5143500"/>
          </a:xfrm>
          <a:prstGeom prst="rect">
            <a:avLst/>
          </a:prstGeom>
          <a:solidFill>
            <a:srgbClr val="3837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5"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afbeelding 8"/>
          <p:cNvSpPr>
            <a:spLocks noGrp="1"/>
          </p:cNvSpPr>
          <p:nvPr>
            <p:ph type="pic" sz="quarter" idx="11"/>
          </p:nvPr>
        </p:nvSpPr>
        <p:spPr>
          <a:xfrm>
            <a:off x="4572000" y="0"/>
            <a:ext cx="4572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2"/>
          </p:nvPr>
        </p:nvSpPr>
        <p:spPr>
          <a:xfrm>
            <a:off x="473662" y="444061"/>
            <a:ext cx="3732032" cy="4252203"/>
          </a:xfrm>
        </p:spPr>
        <p:txBody>
          <a:bodyPr anchor="ctr"/>
          <a:lstStyle>
            <a:lvl1pPr>
              <a:defRPr sz="1800" b="0" u="none">
                <a:solidFill>
                  <a:schemeClr val="bg1"/>
                </a:solidFill>
              </a:defRPr>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411520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_2a">
    <p:spTree>
      <p:nvGrpSpPr>
        <p:cNvPr id="1" name=""/>
        <p:cNvGrpSpPr/>
        <p:nvPr/>
      </p:nvGrpSpPr>
      <p:grpSpPr>
        <a:xfrm>
          <a:off x="0" y="0"/>
          <a:ext cx="0" cy="0"/>
          <a:chOff x="0" y="0"/>
          <a:chExt cx="0" cy="0"/>
        </a:xfrm>
      </p:grpSpPr>
      <p:pic>
        <p:nvPicPr>
          <p:cNvPr id="5"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afbeelding 8"/>
          <p:cNvSpPr>
            <a:spLocks noGrp="1"/>
          </p:cNvSpPr>
          <p:nvPr>
            <p:ph type="pic" sz="quarter" idx="11"/>
          </p:nvPr>
        </p:nvSpPr>
        <p:spPr>
          <a:xfrm>
            <a:off x="4572000" y="0"/>
            <a:ext cx="2268000" cy="5143500"/>
          </a:xfrm>
        </p:spPr>
        <p:txBody>
          <a:bodyPr rtlCol="0">
            <a:normAutofit/>
          </a:bodyPr>
          <a:lstStyle/>
          <a:p>
            <a:pPr lvl="0"/>
            <a:r>
              <a:rPr lang="nl-NL" noProof="0" smtClean="0"/>
              <a:t>Klik op het pictogram als u een afbeelding wilt toevoegen</a:t>
            </a:r>
          </a:p>
        </p:txBody>
      </p:sp>
      <p:sp>
        <p:nvSpPr>
          <p:cNvPr id="7"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3"/>
          </p:nvPr>
        </p:nvSpPr>
        <p:spPr>
          <a:xfrm>
            <a:off x="473662" y="444061"/>
            <a:ext cx="3732032" cy="4252203"/>
          </a:xfrm>
        </p:spPr>
        <p:txBody>
          <a:bodyPr anchor="ctr"/>
          <a:lstStyle>
            <a:lvl1pPr>
              <a:defRPr sz="1800" b="0" u="none"/>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136022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_2b">
    <p:spTree>
      <p:nvGrpSpPr>
        <p:cNvPr id="1" name=""/>
        <p:cNvGrpSpPr/>
        <p:nvPr/>
      </p:nvGrpSpPr>
      <p:grpSpPr>
        <a:xfrm>
          <a:off x="0" y="0"/>
          <a:ext cx="0" cy="0"/>
          <a:chOff x="0" y="0"/>
          <a:chExt cx="0" cy="0"/>
        </a:xfrm>
      </p:grpSpPr>
      <p:sp>
        <p:nvSpPr>
          <p:cNvPr id="5" name="Rechthoek 4"/>
          <p:cNvSpPr/>
          <p:nvPr/>
        </p:nvSpPr>
        <p:spPr>
          <a:xfrm>
            <a:off x="0" y="0"/>
            <a:ext cx="4572000" cy="5143500"/>
          </a:xfrm>
          <a:prstGeom prst="rect">
            <a:avLst/>
          </a:prstGeom>
          <a:solidFill>
            <a:srgbClr val="3837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l-NL"/>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4759325"/>
            <a:ext cx="295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afbeelding 8"/>
          <p:cNvSpPr>
            <a:spLocks noGrp="1"/>
          </p:cNvSpPr>
          <p:nvPr>
            <p:ph type="pic" sz="quarter" idx="11"/>
          </p:nvPr>
        </p:nvSpPr>
        <p:spPr>
          <a:xfrm>
            <a:off x="4572000" y="0"/>
            <a:ext cx="2268000" cy="5143500"/>
          </a:xfrm>
        </p:spPr>
        <p:txBody>
          <a:bodyPr rtlCol="0">
            <a:normAutofit/>
          </a:bodyPr>
          <a:lstStyle/>
          <a:p>
            <a:pPr lvl="0"/>
            <a:r>
              <a:rPr lang="nl-NL" noProof="0" smtClean="0"/>
              <a:t>Klik op het pictogram als u een afbeelding wilt toevoegen</a:t>
            </a:r>
          </a:p>
        </p:txBody>
      </p:sp>
      <p:sp>
        <p:nvSpPr>
          <p:cNvPr id="7"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10" name="Tijdelijke aanduiding voor tekst 7"/>
          <p:cNvSpPr>
            <a:spLocks noGrp="1"/>
          </p:cNvSpPr>
          <p:nvPr>
            <p:ph type="body" sz="quarter" idx="13"/>
          </p:nvPr>
        </p:nvSpPr>
        <p:spPr>
          <a:xfrm>
            <a:off x="473662" y="444061"/>
            <a:ext cx="3732032" cy="4252203"/>
          </a:xfrm>
        </p:spPr>
        <p:txBody>
          <a:bodyPr anchor="ctr"/>
          <a:lstStyle>
            <a:lvl1pPr>
              <a:defRPr sz="1800" b="0" u="none">
                <a:solidFill>
                  <a:schemeClr val="bg1"/>
                </a:solidFill>
              </a:defRPr>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3276813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_3a">
    <p:spTree>
      <p:nvGrpSpPr>
        <p:cNvPr id="1" name=""/>
        <p:cNvGrpSpPr/>
        <p:nvPr/>
      </p:nvGrpSpPr>
      <p:grpSpPr>
        <a:xfrm>
          <a:off x="0" y="0"/>
          <a:ext cx="0" cy="0"/>
          <a:chOff x="0" y="0"/>
          <a:chExt cx="0" cy="0"/>
        </a:xfrm>
      </p:grpSpPr>
      <p:pic>
        <p:nvPicPr>
          <p:cNvPr id="5" name="Afbeelding 6" descr="icoontjezw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238" y="4759325"/>
            <a:ext cx="29368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jdelijke aanduiding voor afbeelding 8"/>
          <p:cNvSpPr>
            <a:spLocks noGrp="1"/>
          </p:cNvSpPr>
          <p:nvPr>
            <p:ph type="pic" sz="quarter" idx="11"/>
          </p:nvPr>
        </p:nvSpPr>
        <p:spPr>
          <a:xfrm>
            <a:off x="0" y="0"/>
            <a:ext cx="2268000" cy="5143500"/>
          </a:xfrm>
        </p:spPr>
        <p:txBody>
          <a:bodyPr rtlCol="0">
            <a:normAutofit/>
          </a:bodyPr>
          <a:lstStyle/>
          <a:p>
            <a:pPr lvl="0"/>
            <a:r>
              <a:rPr lang="nl-NL" noProof="0" smtClean="0"/>
              <a:t>Klik op het pictogram als u een afbeelding wilt toevoegen</a:t>
            </a:r>
          </a:p>
        </p:txBody>
      </p:sp>
      <p:sp>
        <p:nvSpPr>
          <p:cNvPr id="7" name="Tijdelijke aanduiding voor afbeelding 8"/>
          <p:cNvSpPr>
            <a:spLocks noGrp="1"/>
          </p:cNvSpPr>
          <p:nvPr>
            <p:ph type="pic" sz="quarter" idx="12"/>
          </p:nvPr>
        </p:nvSpPr>
        <p:spPr>
          <a:xfrm>
            <a:off x="6876000" y="0"/>
            <a:ext cx="2268000" cy="5143500"/>
          </a:xfrm>
        </p:spPr>
        <p:txBody>
          <a:bodyPr rtlCol="0">
            <a:normAutofit/>
          </a:bodyPr>
          <a:lstStyle/>
          <a:p>
            <a:pPr lvl="0"/>
            <a:r>
              <a:rPr lang="nl-NL" noProof="0" smtClean="0"/>
              <a:t>Klik op het pictogram als u een afbeelding wilt toevoegen</a:t>
            </a:r>
          </a:p>
        </p:txBody>
      </p:sp>
      <p:sp>
        <p:nvSpPr>
          <p:cNvPr id="8" name="Tijdelijke aanduiding voor tekst 7"/>
          <p:cNvSpPr>
            <a:spLocks noGrp="1"/>
          </p:cNvSpPr>
          <p:nvPr>
            <p:ph type="body" sz="quarter" idx="13"/>
          </p:nvPr>
        </p:nvSpPr>
        <p:spPr>
          <a:xfrm>
            <a:off x="2653597" y="444061"/>
            <a:ext cx="3732032" cy="4252203"/>
          </a:xfrm>
        </p:spPr>
        <p:txBody>
          <a:bodyPr anchor="ctr"/>
          <a:lstStyle>
            <a:lvl1pPr>
              <a:defRPr sz="1800" b="0" u="none"/>
            </a:lvl1pPr>
            <a:lvl2pPr marL="457200" indent="0">
              <a:buNone/>
              <a:defRPr sz="1600"/>
            </a:lvl2pPr>
          </a:lstStyle>
          <a:p>
            <a:pPr lvl="0"/>
            <a:r>
              <a:rPr lang="nl-NL" smtClean="0"/>
              <a:t>Klik om de modelstijlen te bewerken</a:t>
            </a:r>
          </a:p>
        </p:txBody>
      </p:sp>
    </p:spTree>
    <p:extLst>
      <p:ext uri="{BB962C8B-B14F-4D97-AF65-F5344CB8AC3E}">
        <p14:creationId xmlns:p14="http://schemas.microsoft.com/office/powerpoint/2010/main" val="199291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BE" altLang="nl-BE" smtClean="0"/>
              <a:t>TITELSTIJL VAN MODEL BEWERKEN</a:t>
            </a:r>
            <a:endParaRPr lang="nl-NL" altLang="nl-BE" smtClean="0"/>
          </a:p>
        </p:txBody>
      </p:sp>
      <p:sp>
        <p:nvSpPr>
          <p:cNvPr id="1027" name="Tijdelijke aanduiding voor tekst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BE" altLang="nl-BE" smtClean="0"/>
              <a:t>Klik om de tekststijl van het model te bewerken</a:t>
            </a:r>
          </a:p>
          <a:p>
            <a:pPr lvl="1"/>
            <a:r>
              <a:rPr lang="nl-BE" altLang="nl-BE" smtClean="0"/>
              <a:t>Tweede niveau</a:t>
            </a:r>
          </a:p>
          <a:p>
            <a:pPr lvl="2"/>
            <a:r>
              <a:rPr lang="nl-BE" altLang="nl-BE" smtClean="0"/>
              <a:t>Derde niveau</a:t>
            </a:r>
          </a:p>
          <a:p>
            <a:pPr lvl="3"/>
            <a:r>
              <a:rPr lang="nl-BE" altLang="nl-BE" smtClean="0"/>
              <a:t>Vierde niveau</a:t>
            </a:r>
          </a:p>
          <a:p>
            <a:pPr lvl="4"/>
            <a:r>
              <a:rPr lang="nl-BE" altLang="nl-BE" smtClean="0"/>
              <a:t>Vijfde niveau</a:t>
            </a:r>
            <a:endParaRPr lang="nl-NL" altLang="nl-BE" smtClean="0"/>
          </a:p>
        </p:txBody>
      </p:sp>
      <p:sp>
        <p:nvSpPr>
          <p:cNvPr id="4" name="Tijdelijke aanduiding voor datum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66BB728-9202-4368-9666-DA8E77D8E95A}" type="datetimeFigureOut">
              <a:rPr lang="nl-NL" altLang="nl-BE"/>
              <a:pPr/>
              <a:t>11-5-2017</a:t>
            </a:fld>
            <a:endParaRPr lang="nl-NL" altLang="nl-BE"/>
          </a:p>
        </p:txBody>
      </p:sp>
      <p:sp>
        <p:nvSpPr>
          <p:cNvPr id="5" name="Tijdelijke aanduiding voor voettekst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nl-NL"/>
          </a:p>
        </p:txBody>
      </p:sp>
      <p:sp>
        <p:nvSpPr>
          <p:cNvPr id="6" name="Tijdelijke aanduiding voor dianumm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502DE26-D56E-4111-ADA0-E39B30B1A69C}" type="slidenum">
              <a:rPr lang="nl-NL" altLang="nl-BE"/>
              <a:pPr/>
              <a:t>‹nr.›</a:t>
            </a:fld>
            <a:endParaRPr lang="nl-NL" altLang="nl-BE"/>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Lst>
  <p:txStyles>
    <p:titleStyle>
      <a:lvl1pPr algn="ctr" defTabSz="457200" rtl="0" eaLnBrk="1" fontAlgn="base" hangingPunct="1">
        <a:lnSpc>
          <a:spcPct val="80000"/>
        </a:lnSpc>
        <a:spcBef>
          <a:spcPct val="0"/>
        </a:spcBef>
        <a:spcAft>
          <a:spcPct val="0"/>
        </a:spcAft>
        <a:defRPr sz="4400" b="1" u="sng" kern="1200">
          <a:solidFill>
            <a:srgbClr val="38373A"/>
          </a:solidFill>
          <a:latin typeface="+mj-lt"/>
          <a:ea typeface="MS PGothic" pitchFamily="34" charset="-128"/>
          <a:cs typeface="ＭＳ Ｐゴシック" charset="0"/>
        </a:defRPr>
      </a:lvl1pPr>
      <a:lvl2pPr algn="ctr" defTabSz="457200" rtl="0" eaLnBrk="1" fontAlgn="base" hangingPunct="1">
        <a:lnSpc>
          <a:spcPct val="80000"/>
        </a:lnSpc>
        <a:spcBef>
          <a:spcPct val="0"/>
        </a:spcBef>
        <a:spcAft>
          <a:spcPct val="0"/>
        </a:spcAft>
        <a:defRPr sz="4400" b="1" u="sng">
          <a:solidFill>
            <a:srgbClr val="38373A"/>
          </a:solidFill>
          <a:latin typeface="Calibri" charset="0"/>
          <a:ea typeface="MS PGothic" pitchFamily="34" charset="-128"/>
          <a:cs typeface="ＭＳ Ｐゴシック" charset="0"/>
        </a:defRPr>
      </a:lvl2pPr>
      <a:lvl3pPr algn="ctr" defTabSz="457200" rtl="0" eaLnBrk="1" fontAlgn="base" hangingPunct="1">
        <a:lnSpc>
          <a:spcPct val="80000"/>
        </a:lnSpc>
        <a:spcBef>
          <a:spcPct val="0"/>
        </a:spcBef>
        <a:spcAft>
          <a:spcPct val="0"/>
        </a:spcAft>
        <a:defRPr sz="4400" b="1" u="sng">
          <a:solidFill>
            <a:srgbClr val="38373A"/>
          </a:solidFill>
          <a:latin typeface="Calibri" charset="0"/>
          <a:ea typeface="MS PGothic" pitchFamily="34" charset="-128"/>
          <a:cs typeface="ＭＳ Ｐゴシック" charset="0"/>
        </a:defRPr>
      </a:lvl3pPr>
      <a:lvl4pPr algn="ctr" defTabSz="457200" rtl="0" eaLnBrk="1" fontAlgn="base" hangingPunct="1">
        <a:lnSpc>
          <a:spcPct val="80000"/>
        </a:lnSpc>
        <a:spcBef>
          <a:spcPct val="0"/>
        </a:spcBef>
        <a:spcAft>
          <a:spcPct val="0"/>
        </a:spcAft>
        <a:defRPr sz="4400" b="1" u="sng">
          <a:solidFill>
            <a:srgbClr val="38373A"/>
          </a:solidFill>
          <a:latin typeface="Calibri" charset="0"/>
          <a:ea typeface="MS PGothic" pitchFamily="34" charset="-128"/>
          <a:cs typeface="ＭＳ Ｐゴシック" charset="0"/>
        </a:defRPr>
      </a:lvl4pPr>
      <a:lvl5pPr algn="ctr" defTabSz="457200" rtl="0" eaLnBrk="1" fontAlgn="base" hangingPunct="1">
        <a:lnSpc>
          <a:spcPct val="80000"/>
        </a:lnSpc>
        <a:spcBef>
          <a:spcPct val="0"/>
        </a:spcBef>
        <a:spcAft>
          <a:spcPct val="0"/>
        </a:spcAft>
        <a:defRPr sz="4400" b="1" u="sng">
          <a:solidFill>
            <a:srgbClr val="38373A"/>
          </a:solidFill>
          <a:latin typeface="Calibri" charset="0"/>
          <a:ea typeface="MS PGothic" pitchFamily="34" charset="-128"/>
          <a:cs typeface="ＭＳ Ｐゴシック" charset="0"/>
        </a:defRPr>
      </a:lvl5pPr>
      <a:lvl6pPr marL="457200" algn="ctr" defTabSz="457200" rtl="0" eaLnBrk="1" fontAlgn="base" hangingPunct="1">
        <a:lnSpc>
          <a:spcPct val="80000"/>
        </a:lnSpc>
        <a:spcBef>
          <a:spcPct val="0"/>
        </a:spcBef>
        <a:spcAft>
          <a:spcPct val="0"/>
        </a:spcAft>
        <a:defRPr sz="4400" b="1" u="sng">
          <a:solidFill>
            <a:srgbClr val="38373A"/>
          </a:solidFill>
          <a:latin typeface="Calibri" charset="0"/>
          <a:ea typeface="ＭＳ Ｐゴシック" charset="0"/>
          <a:cs typeface="ＭＳ Ｐゴシック" charset="0"/>
        </a:defRPr>
      </a:lvl6pPr>
      <a:lvl7pPr marL="914400" algn="ctr" defTabSz="457200" rtl="0" eaLnBrk="1" fontAlgn="base" hangingPunct="1">
        <a:lnSpc>
          <a:spcPct val="80000"/>
        </a:lnSpc>
        <a:spcBef>
          <a:spcPct val="0"/>
        </a:spcBef>
        <a:spcAft>
          <a:spcPct val="0"/>
        </a:spcAft>
        <a:defRPr sz="4400" b="1" u="sng">
          <a:solidFill>
            <a:srgbClr val="38373A"/>
          </a:solidFill>
          <a:latin typeface="Calibri" charset="0"/>
          <a:ea typeface="ＭＳ Ｐゴシック" charset="0"/>
          <a:cs typeface="ＭＳ Ｐゴシック" charset="0"/>
        </a:defRPr>
      </a:lvl7pPr>
      <a:lvl8pPr marL="1371600" algn="ctr" defTabSz="457200" rtl="0" eaLnBrk="1" fontAlgn="base" hangingPunct="1">
        <a:lnSpc>
          <a:spcPct val="80000"/>
        </a:lnSpc>
        <a:spcBef>
          <a:spcPct val="0"/>
        </a:spcBef>
        <a:spcAft>
          <a:spcPct val="0"/>
        </a:spcAft>
        <a:defRPr sz="4400" b="1" u="sng">
          <a:solidFill>
            <a:srgbClr val="38373A"/>
          </a:solidFill>
          <a:latin typeface="Calibri" charset="0"/>
          <a:ea typeface="ＭＳ Ｐゴシック" charset="0"/>
          <a:cs typeface="ＭＳ Ｐゴシック" charset="0"/>
        </a:defRPr>
      </a:lvl8pPr>
      <a:lvl9pPr marL="1828800" algn="ctr" defTabSz="457200" rtl="0" eaLnBrk="1" fontAlgn="base" hangingPunct="1">
        <a:lnSpc>
          <a:spcPct val="80000"/>
        </a:lnSpc>
        <a:spcBef>
          <a:spcPct val="0"/>
        </a:spcBef>
        <a:spcAft>
          <a:spcPct val="0"/>
        </a:spcAft>
        <a:defRPr sz="4400" b="1" u="sng">
          <a:solidFill>
            <a:srgbClr val="38373A"/>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defRPr sz="2800" kern="1200">
          <a:solidFill>
            <a:srgbClr val="38373A"/>
          </a:solidFill>
          <a:latin typeface="Candara"/>
          <a:ea typeface="MS PGothic" pitchFamily="34" charset="-128"/>
          <a:cs typeface="Candara"/>
        </a:defRPr>
      </a:lvl1pPr>
      <a:lvl2pPr marL="742950" indent="-285750" algn="l" defTabSz="457200" rtl="0" eaLnBrk="1" fontAlgn="base" hangingPunct="1">
        <a:spcBef>
          <a:spcPct val="20000"/>
        </a:spcBef>
        <a:spcAft>
          <a:spcPct val="0"/>
        </a:spcAft>
        <a:buFont typeface="Arial" pitchFamily="34" charset="0"/>
        <a:buChar char="–"/>
        <a:defRPr sz="2800" kern="1200">
          <a:solidFill>
            <a:srgbClr val="38373A"/>
          </a:solidFill>
          <a:latin typeface="Candara"/>
          <a:ea typeface="MS PGothic" pitchFamily="34" charset="-128"/>
          <a:cs typeface="Candara"/>
        </a:defRPr>
      </a:lvl2pPr>
      <a:lvl3pPr marL="1143000" indent="-228600" algn="l" defTabSz="457200" rtl="0" eaLnBrk="1" fontAlgn="base" hangingPunct="1">
        <a:spcBef>
          <a:spcPct val="20000"/>
        </a:spcBef>
        <a:spcAft>
          <a:spcPct val="0"/>
        </a:spcAft>
        <a:buFont typeface="Arial" pitchFamily="34" charset="0"/>
        <a:buChar char="•"/>
        <a:defRPr sz="2400" kern="1200">
          <a:solidFill>
            <a:srgbClr val="38373A"/>
          </a:solidFill>
          <a:latin typeface="Candara"/>
          <a:ea typeface="MS PGothic" pitchFamily="34" charset="-128"/>
          <a:cs typeface="Candara"/>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38373A"/>
          </a:solidFill>
          <a:latin typeface="Candara"/>
          <a:ea typeface="MS PGothic" pitchFamily="34" charset="-128"/>
          <a:cs typeface="Candara"/>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38373A"/>
          </a:solidFill>
          <a:latin typeface="Candara"/>
          <a:ea typeface="MS PGothic" pitchFamily="34" charset="-128"/>
          <a:cs typeface="Candar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8898AF84-D24F-434C-A721-CDE4450B359F}" type="datetimeFigureOut">
              <a:rPr lang="nl-BE" smtClean="0">
                <a:solidFill>
                  <a:prstClr val="black">
                    <a:tint val="75000"/>
                  </a:prstClr>
                </a:solidFill>
                <a:latin typeface="Calibri"/>
                <a:ea typeface="+mn-ea"/>
              </a:rPr>
              <a:pPr defTabSz="914400" fontAlgn="auto">
                <a:spcBef>
                  <a:spcPts val="0"/>
                </a:spcBef>
                <a:spcAft>
                  <a:spcPts val="0"/>
                </a:spcAft>
              </a:pPr>
              <a:t>11/05/2017</a:t>
            </a:fld>
            <a:endParaRPr lang="nl-BE">
              <a:solidFill>
                <a:prstClr val="black">
                  <a:tint val="75000"/>
                </a:prstClr>
              </a:solidFill>
              <a:latin typeface="Calibri"/>
              <a:ea typeface="+mn-ea"/>
            </a:endParaRPr>
          </a:p>
        </p:txBody>
      </p:sp>
      <p:sp>
        <p:nvSpPr>
          <p:cNvPr id="5" name="Tijdelijke aanduiding voor voetteks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nl-BE">
              <a:solidFill>
                <a:prstClr val="black">
                  <a:tint val="75000"/>
                </a:prstClr>
              </a:solidFill>
              <a:latin typeface="Calibri"/>
              <a:ea typeface="+mn-ea"/>
            </a:endParaRPr>
          </a:p>
        </p:txBody>
      </p:sp>
      <p:sp>
        <p:nvSpPr>
          <p:cNvPr id="6" name="Tijdelijke aanduiding voor dia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B9C52FE3-F96B-45A8-9076-4B6AB31215BC}" type="slidenum">
              <a:rPr lang="nl-BE" smtClean="0">
                <a:solidFill>
                  <a:prstClr val="black">
                    <a:tint val="75000"/>
                  </a:prstClr>
                </a:solidFill>
                <a:latin typeface="Calibri"/>
                <a:ea typeface="+mn-ea"/>
              </a:rPr>
              <a:pPr defTabSz="914400" fontAlgn="auto">
                <a:spcBef>
                  <a:spcPts val="0"/>
                </a:spcBef>
                <a:spcAft>
                  <a:spcPts val="0"/>
                </a:spcAft>
              </a:pPr>
              <a:t>‹nr.›</a:t>
            </a:fld>
            <a:endParaRPr lang="nl-BE">
              <a:solidFill>
                <a:prstClr val="black">
                  <a:tint val="75000"/>
                </a:prstClr>
              </a:solidFill>
              <a:latin typeface="Calibri"/>
              <a:ea typeface="+mn-ea"/>
            </a:endParaRPr>
          </a:p>
        </p:txBody>
      </p:sp>
    </p:spTree>
    <p:extLst>
      <p:ext uri="{BB962C8B-B14F-4D97-AF65-F5344CB8AC3E}">
        <p14:creationId xmlns:p14="http://schemas.microsoft.com/office/powerpoint/2010/main" val="312678297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www.refillthecity.e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5291" r="35291"/>
          <a:stretch>
            <a:fillRect/>
          </a:stretch>
        </p:blipFill>
        <p:spPr>
          <a:xfrm>
            <a:off x="4572000" y="0"/>
            <a:ext cx="2268538" cy="5143500"/>
          </a:xfrm>
        </p:spPr>
      </p:pic>
      <p:pic>
        <p:nvPicPr>
          <p:cNvPr id="6" name="Tijdelijke aanduiding voor afbeelding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5321" r="35321"/>
          <a:stretch>
            <a:fillRect/>
          </a:stretch>
        </p:blipFill>
        <p:spPr>
          <a:xfrm>
            <a:off x="6875463" y="0"/>
            <a:ext cx="2268537" cy="5143500"/>
          </a:xfrm>
        </p:spPr>
      </p:pic>
      <p:pic>
        <p:nvPicPr>
          <p:cNvPr id="4" name="Tijdelijke aanduiding voor afbeelding 3"/>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597" r="20597"/>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p:txBody>
          <a:bodyPr/>
          <a:lstStyle/>
          <a:p>
            <a:r>
              <a:rPr lang="nl-BE" dirty="0" smtClean="0"/>
              <a:t>Ondersteunende instrumenten TI </a:t>
            </a:r>
          </a:p>
          <a:p>
            <a:r>
              <a:rPr lang="nl-BE" dirty="0" smtClean="0"/>
              <a:t>Zoals het Fonds Tijdelijke invulling </a:t>
            </a:r>
            <a:endParaRPr lang="nl-BE" dirty="0"/>
          </a:p>
        </p:txBody>
      </p:sp>
      <p:pic>
        <p:nvPicPr>
          <p:cNvPr id="16" name="Tijdelijke aanduiding voor afbeelding 1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124861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p:txBody>
          <a:bodyPr/>
          <a:lstStyle/>
          <a:p>
            <a:r>
              <a:rPr lang="nl-BE" dirty="0" smtClean="0"/>
              <a:t>Verhaal van De </a:t>
            </a:r>
            <a:r>
              <a:rPr lang="nl-BE" dirty="0" err="1" smtClean="0"/>
              <a:t>Pastory</a:t>
            </a:r>
            <a:r>
              <a:rPr lang="nl-BE" dirty="0" smtClean="0"/>
              <a:t> </a:t>
            </a:r>
          </a:p>
        </p:txBody>
      </p:sp>
      <p:pic>
        <p:nvPicPr>
          <p:cNvPr id="8" name="Tijdelijke aanduiding voor afbeelding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449" r="20449"/>
          <a:stretch>
            <a:fillRect/>
          </a:stretch>
        </p:blipFill>
        <p:spPr/>
      </p:pic>
    </p:spTree>
    <p:extLst>
      <p:ext uri="{BB962C8B-B14F-4D97-AF65-F5344CB8AC3E}">
        <p14:creationId xmlns:p14="http://schemas.microsoft.com/office/powerpoint/2010/main" val="214493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BE" dirty="0" smtClean="0"/>
              <a:t>Tijdelijke invullingen van stadseigendommen in kader van 3-stappen plan anti-kraak</a:t>
            </a:r>
            <a:endParaRPr lang="nl-BE" dirty="0"/>
          </a:p>
        </p:txBody>
      </p:sp>
      <p:sp>
        <p:nvSpPr>
          <p:cNvPr id="3" name="Ondertitel 2"/>
          <p:cNvSpPr>
            <a:spLocks noGrp="1"/>
          </p:cNvSpPr>
          <p:nvPr>
            <p:ph type="subTitle" idx="1"/>
          </p:nvPr>
        </p:nvSpPr>
        <p:spPr>
          <a:xfrm>
            <a:off x="1371600" y="2914650"/>
            <a:ext cx="6400800" cy="1962150"/>
          </a:xfrm>
        </p:spPr>
        <p:txBody>
          <a:bodyPr>
            <a:normAutofit fontScale="62500" lnSpcReduction="20000"/>
          </a:bodyPr>
          <a:lstStyle/>
          <a:p>
            <a:endParaRPr lang="nl-BE" dirty="0" smtClean="0"/>
          </a:p>
          <a:p>
            <a:r>
              <a:rPr lang="nl-BE" dirty="0" smtClean="0"/>
              <a:t>Het </a:t>
            </a:r>
            <a:r>
              <a:rPr lang="nl-BE" dirty="0" smtClean="0"/>
              <a:t>betreft meestal gebouwen waarvan verenigingen of administratieve stadsdiensten gebruik van hebben gemaakt. Het gebouw is aangekocht, wordt verkocht of gerenoveerd. Soms is er nog geen definitieve bestemming gekend. Er wordt gestreefd naar een zo kort mogelijke termijn van tijdelijk gebruik.</a:t>
            </a:r>
            <a:endParaRPr lang="nl-BE" dirty="0"/>
          </a:p>
        </p:txBody>
      </p:sp>
    </p:spTree>
    <p:extLst>
      <p:ext uri="{BB962C8B-B14F-4D97-AF65-F5344CB8AC3E}">
        <p14:creationId xmlns:p14="http://schemas.microsoft.com/office/powerpoint/2010/main" val="46704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3-stappen plan anti-kraak goedgekeurd volgens collegebesluit d.d. 3/6/2010</a:t>
            </a:r>
            <a:endParaRPr lang="nl-BE" dirty="0"/>
          </a:p>
        </p:txBody>
      </p:sp>
      <p:sp>
        <p:nvSpPr>
          <p:cNvPr id="3" name="Tijdelijke aanduiding voor inhoud 2"/>
          <p:cNvSpPr>
            <a:spLocks noGrp="1"/>
          </p:cNvSpPr>
          <p:nvPr>
            <p:ph idx="1"/>
          </p:nvPr>
        </p:nvSpPr>
        <p:spPr/>
        <p:txBody>
          <a:bodyPr>
            <a:normAutofit fontScale="62500" lnSpcReduction="20000"/>
          </a:bodyPr>
          <a:lstStyle/>
          <a:p>
            <a:endParaRPr lang="nl-BE" dirty="0" smtClean="0"/>
          </a:p>
          <a:p>
            <a:r>
              <a:rPr lang="nl-BE" dirty="0" smtClean="0"/>
              <a:t>1.Indien </a:t>
            </a:r>
            <a:r>
              <a:rPr lang="nl-BE" dirty="0"/>
              <a:t>het onroerend goed voldoet aan de voorwaarden van de Vlaamse </a:t>
            </a:r>
            <a:r>
              <a:rPr lang="nl-BE" dirty="0" err="1"/>
              <a:t>Wooncode</a:t>
            </a:r>
            <a:r>
              <a:rPr lang="nl-BE" dirty="0"/>
              <a:t> zal </a:t>
            </a:r>
            <a:r>
              <a:rPr lang="nl-BE" dirty="0" smtClean="0"/>
              <a:t>het verhuurd </a:t>
            </a:r>
            <a:r>
              <a:rPr lang="nl-BE" dirty="0"/>
              <a:t>worden door de dienst Wonen als </a:t>
            </a:r>
            <a:r>
              <a:rPr lang="nl-BE" dirty="0" smtClean="0"/>
              <a:t>noodwoning.</a:t>
            </a:r>
          </a:p>
          <a:p>
            <a:r>
              <a:rPr lang="nl-BE" dirty="0" smtClean="0"/>
              <a:t>2. Indien </a:t>
            </a:r>
            <a:r>
              <a:rPr lang="nl-BE" dirty="0"/>
              <a:t>het onroerend goed niet voldoet aan de voorwaarden van de Vlaamse </a:t>
            </a:r>
            <a:r>
              <a:rPr lang="nl-BE" dirty="0" err="1"/>
              <a:t>Wooncode</a:t>
            </a:r>
            <a:r>
              <a:rPr lang="nl-BE" dirty="0"/>
              <a:t> zal </a:t>
            </a:r>
            <a:r>
              <a:rPr lang="nl-BE" dirty="0" smtClean="0"/>
              <a:t>er een </a:t>
            </a:r>
            <a:r>
              <a:rPr lang="nl-BE" dirty="0"/>
              <a:t>overeenkomst van bezetting ter bede voor tijdelijke terbeschikkingstelling van </a:t>
            </a:r>
            <a:r>
              <a:rPr lang="nl-BE" dirty="0" smtClean="0"/>
              <a:t>leegstaande panden </a:t>
            </a:r>
            <a:r>
              <a:rPr lang="nl-BE" dirty="0"/>
              <a:t>worden </a:t>
            </a:r>
            <a:r>
              <a:rPr lang="nl-BE" dirty="0" smtClean="0"/>
              <a:t>afgesloten met verenigingen/particulieren.</a:t>
            </a:r>
            <a:endParaRPr lang="nl-BE" dirty="0"/>
          </a:p>
          <a:p>
            <a:r>
              <a:rPr lang="nl-BE" dirty="0"/>
              <a:t>3.Indien geen enkele derde geïnteresseerd is omwille van de specificiteit van het gebouw of </a:t>
            </a:r>
            <a:r>
              <a:rPr lang="nl-BE" dirty="0" smtClean="0"/>
              <a:t>de </a:t>
            </a:r>
            <a:r>
              <a:rPr lang="nl-BE" dirty="0" err="1" smtClean="0"/>
              <a:t>duurtijd</a:t>
            </a:r>
            <a:r>
              <a:rPr lang="nl-BE" dirty="0" smtClean="0"/>
              <a:t> </a:t>
            </a:r>
            <a:r>
              <a:rPr lang="nl-BE" dirty="0"/>
              <a:t>van het gebruik zal er een firma worden aangesteld teneinde krakers te vermijden en </a:t>
            </a:r>
            <a:r>
              <a:rPr lang="nl-BE" dirty="0" smtClean="0"/>
              <a:t>dit ingevolge </a:t>
            </a:r>
            <a:r>
              <a:rPr lang="nl-BE" dirty="0"/>
              <a:t>een nog op te maken bestek.</a:t>
            </a:r>
          </a:p>
          <a:p>
            <a:endParaRPr lang="nl-BE" dirty="0"/>
          </a:p>
          <a:p>
            <a:endParaRPr lang="nl-BE" dirty="0"/>
          </a:p>
        </p:txBody>
      </p:sp>
    </p:spTree>
    <p:extLst>
      <p:ext uri="{BB962C8B-B14F-4D97-AF65-F5344CB8AC3E}">
        <p14:creationId xmlns:p14="http://schemas.microsoft.com/office/powerpoint/2010/main" val="201029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Tweede stap: Overeenkomst bezetting ter bede</a:t>
            </a:r>
            <a:endParaRPr lang="nl-BE" dirty="0"/>
          </a:p>
        </p:txBody>
      </p:sp>
      <p:sp>
        <p:nvSpPr>
          <p:cNvPr id="3" name="Tijdelijke aanduiding voor inhoud 2"/>
          <p:cNvSpPr>
            <a:spLocks noGrp="1"/>
          </p:cNvSpPr>
          <p:nvPr>
            <p:ph idx="1"/>
          </p:nvPr>
        </p:nvSpPr>
        <p:spPr/>
        <p:txBody>
          <a:bodyPr>
            <a:normAutofit fontScale="85000" lnSpcReduction="20000"/>
          </a:bodyPr>
          <a:lstStyle/>
          <a:p>
            <a:pPr marL="0" lvl="0" indent="0">
              <a:buNone/>
            </a:pPr>
            <a:endParaRPr lang="nl-BE" dirty="0" smtClean="0"/>
          </a:p>
          <a:p>
            <a:pPr marL="0" lvl="0" indent="0">
              <a:buNone/>
            </a:pPr>
            <a:r>
              <a:rPr lang="nl-BE" dirty="0" smtClean="0"/>
              <a:t>Het </a:t>
            </a:r>
            <a:r>
              <a:rPr lang="nl-BE" dirty="0"/>
              <a:t>stadseigendom wordt niet gebruikt als woonst, maar als werkatelier, vergaderruimte, …. Er wordt zoveel mogelijk rekening gehouden met vzw’s werkzaam in de wijk van het stadseigendom, door </a:t>
            </a:r>
            <a:r>
              <a:rPr lang="nl-BE" dirty="0" smtClean="0"/>
              <a:t>eerst de </a:t>
            </a:r>
            <a:r>
              <a:rPr lang="nl-BE" dirty="0"/>
              <a:t>Dienst Beleidsparticipatie te bevragen. Er wordt geen geldelijke vergoeding gevraagd, maar een regelmatige aanwezigheid. De kosten voor nutsvoorzieningen, afsluiten verzekeringen,… zijn voor de gebruiker.</a:t>
            </a:r>
          </a:p>
          <a:p>
            <a:endParaRPr lang="nl-BE" dirty="0"/>
          </a:p>
        </p:txBody>
      </p:sp>
    </p:spTree>
    <p:extLst>
      <p:ext uri="{BB962C8B-B14F-4D97-AF65-F5344CB8AC3E}">
        <p14:creationId xmlns:p14="http://schemas.microsoft.com/office/powerpoint/2010/main" val="1448957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Kasteel de </a:t>
            </a:r>
            <a:r>
              <a:rPr lang="nl-BE" dirty="0" err="1" smtClean="0"/>
              <a:t>Pélichy</a:t>
            </a:r>
            <a:endParaRPr lang="nl-BE" dirty="0"/>
          </a:p>
        </p:txBody>
      </p:sp>
      <p:sp>
        <p:nvSpPr>
          <p:cNvPr id="3" name="Tijdelijke aanduiding voor inhoud 2"/>
          <p:cNvSpPr>
            <a:spLocks noGrp="1"/>
          </p:cNvSpPr>
          <p:nvPr>
            <p:ph idx="1"/>
          </p:nvPr>
        </p:nvSpPr>
        <p:spPr/>
        <p:txBody>
          <a:bodyPr/>
          <a:lstStyle/>
          <a:p>
            <a:pPr marL="0" indent="0" algn="ctr">
              <a:buNone/>
            </a:pPr>
            <a:r>
              <a:rPr lang="nl-BE" dirty="0" smtClean="0"/>
              <a:t>Gekraakt kasteel met 15-tal bewoners</a:t>
            </a:r>
            <a:endParaRPr lang="nl-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420" y="1815667"/>
            <a:ext cx="4821560" cy="240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943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werkwijze</a:t>
            </a:r>
            <a:endParaRPr lang="nl-BE" dirty="0"/>
          </a:p>
        </p:txBody>
      </p:sp>
      <p:sp>
        <p:nvSpPr>
          <p:cNvPr id="3" name="Tijdelijke aanduiding voor inhoud 2"/>
          <p:cNvSpPr>
            <a:spLocks noGrp="1"/>
          </p:cNvSpPr>
          <p:nvPr>
            <p:ph idx="1"/>
          </p:nvPr>
        </p:nvSpPr>
        <p:spPr/>
        <p:txBody>
          <a:bodyPr>
            <a:normAutofit fontScale="70000" lnSpcReduction="20000"/>
          </a:bodyPr>
          <a:lstStyle/>
          <a:p>
            <a:pPr marL="0" indent="0">
              <a:buNone/>
            </a:pPr>
            <a:endParaRPr lang="nl-BE" dirty="0" smtClean="0"/>
          </a:p>
          <a:p>
            <a:r>
              <a:rPr lang="nl-BE" dirty="0" smtClean="0"/>
              <a:t>Voor dit dossier is er expliciet gekozen om niet samen te werken met anti-kraak firma’s, maar wel rechtstreeks met verenigingen, liefst uit de buurt.</a:t>
            </a:r>
          </a:p>
          <a:p>
            <a:r>
              <a:rPr lang="nl-BE" dirty="0" smtClean="0"/>
              <a:t>Oproep via wijkregisseur aan de buurtverenigingen</a:t>
            </a:r>
          </a:p>
          <a:p>
            <a:r>
              <a:rPr lang="nl-BE" dirty="0" smtClean="0"/>
              <a:t>Parallel werd door Dienst Vastgoedbeheer contact opgenomen met kunstenaars/vzw’s die ooit een ruimteaanvraag hadden ingediend. De meeste aanvragen waren echter voor langdurige periode.</a:t>
            </a:r>
          </a:p>
          <a:p>
            <a:r>
              <a:rPr lang="nl-BE" dirty="0" smtClean="0"/>
              <a:t>6 overeenkomsten opgesteld, waarvan 1 </a:t>
            </a:r>
            <a:r>
              <a:rPr lang="nl-BE" dirty="0" err="1" smtClean="0"/>
              <a:t>buurtvzw</a:t>
            </a:r>
            <a:r>
              <a:rPr lang="nl-BE" dirty="0" smtClean="0"/>
              <a:t>, 1 muzikant, 4 kunstenaars</a:t>
            </a:r>
          </a:p>
          <a:p>
            <a:r>
              <a:rPr lang="nl-BE" dirty="0" smtClean="0"/>
              <a:t>Verkocht in 2015 boven de vraagprijs</a:t>
            </a:r>
            <a:endParaRPr lang="nl-BE" dirty="0"/>
          </a:p>
        </p:txBody>
      </p:sp>
    </p:spTree>
    <p:extLst>
      <p:ext uri="{BB962C8B-B14F-4D97-AF65-F5344CB8AC3E}">
        <p14:creationId xmlns:p14="http://schemas.microsoft.com/office/powerpoint/2010/main" val="199030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Voordelen van tijdelijke ingebruikname</a:t>
            </a:r>
            <a:endParaRPr lang="nl-BE" dirty="0"/>
          </a:p>
        </p:txBody>
      </p:sp>
      <p:sp>
        <p:nvSpPr>
          <p:cNvPr id="3" name="Tijdelijke aanduiding voor inhoud 2"/>
          <p:cNvSpPr>
            <a:spLocks noGrp="1"/>
          </p:cNvSpPr>
          <p:nvPr>
            <p:ph idx="1"/>
          </p:nvPr>
        </p:nvSpPr>
        <p:spPr>
          <a:xfrm>
            <a:off x="457200" y="1200150"/>
            <a:ext cx="8229600" cy="3800827"/>
          </a:xfrm>
        </p:spPr>
        <p:txBody>
          <a:bodyPr>
            <a:normAutofit fontScale="55000" lnSpcReduction="20000"/>
          </a:bodyPr>
          <a:lstStyle/>
          <a:p>
            <a:endParaRPr lang="nl-BE" dirty="0" smtClean="0"/>
          </a:p>
          <a:p>
            <a:r>
              <a:rPr lang="nl-BE" dirty="0" smtClean="0"/>
              <a:t>Het </a:t>
            </a:r>
            <a:r>
              <a:rPr lang="nl-BE" dirty="0" smtClean="0"/>
              <a:t>gebouw blijft in de staat waarin het zich bevindt waardoor er geen extra kosten </a:t>
            </a:r>
            <a:r>
              <a:rPr lang="nl-BE" dirty="0"/>
              <a:t>bijkomen. </a:t>
            </a:r>
            <a:r>
              <a:rPr lang="nl-BE" dirty="0" smtClean="0"/>
              <a:t>(Een </a:t>
            </a:r>
            <a:r>
              <a:rPr lang="nl-BE" dirty="0"/>
              <a:t>verwarmd gebouw zal minder vlug </a:t>
            </a:r>
            <a:r>
              <a:rPr lang="nl-BE" dirty="0" smtClean="0"/>
              <a:t>aftakelen, gebruikers melden technische mankementen of voeren zelf reparaties uit,…)</a:t>
            </a:r>
          </a:p>
          <a:p>
            <a:r>
              <a:rPr lang="nl-BE" dirty="0" smtClean="0"/>
              <a:t>Er wordt gestreefd naar een vlotte overgang tijdelijk gebruik en definitieve bestemming waardoor er zo’n klein mogelijke periode van leegstand ontstaat. </a:t>
            </a:r>
          </a:p>
          <a:p>
            <a:r>
              <a:rPr lang="nl-BE" dirty="0" smtClean="0"/>
              <a:t>Geen </a:t>
            </a:r>
            <a:r>
              <a:rPr lang="nl-BE" dirty="0"/>
              <a:t>extra kosten voor </a:t>
            </a:r>
            <a:r>
              <a:rPr lang="nl-BE" dirty="0" smtClean="0"/>
              <a:t>anti-kraakmaatregelen</a:t>
            </a:r>
          </a:p>
          <a:p>
            <a:r>
              <a:rPr lang="nl-BE" dirty="0" smtClean="0"/>
              <a:t>Geen kosten voor uitzettingsdossier/gerechtsdeurwaarder</a:t>
            </a:r>
          </a:p>
          <a:p>
            <a:r>
              <a:rPr lang="nl-BE" dirty="0" smtClean="0"/>
              <a:t>Geen verloederd leegstaand gebouw/braakliggend terrein in het stadsgezicht maar een gebouw/terrein dat nog een nuttig is voor personen/verenigingen. </a:t>
            </a:r>
          </a:p>
          <a:p>
            <a:r>
              <a:rPr lang="nl-BE" dirty="0" smtClean="0"/>
              <a:t>Positieve reactie van buurtbewoners en tijdelijke invullers</a:t>
            </a:r>
            <a:endParaRPr lang="nl-BE" dirty="0"/>
          </a:p>
          <a:p>
            <a:r>
              <a:rPr lang="nl-BE" dirty="0" smtClean="0"/>
              <a:t>Er wordt gestreefd naar 1 aanspreekpunt</a:t>
            </a:r>
          </a:p>
          <a:p>
            <a:endParaRPr lang="nl-BE" dirty="0"/>
          </a:p>
        </p:txBody>
      </p:sp>
    </p:spTree>
    <p:extLst>
      <p:ext uri="{BB962C8B-B14F-4D97-AF65-F5344CB8AC3E}">
        <p14:creationId xmlns:p14="http://schemas.microsoft.com/office/powerpoint/2010/main" val="116225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a:t>
            </a:r>
            <a:r>
              <a:rPr lang="nl-BE" dirty="0" smtClean="0"/>
              <a:t>nelpunten</a:t>
            </a:r>
            <a:endParaRPr lang="nl-BE" dirty="0"/>
          </a:p>
        </p:txBody>
      </p:sp>
      <p:sp>
        <p:nvSpPr>
          <p:cNvPr id="3" name="Tijdelijke aanduiding voor inhoud 2"/>
          <p:cNvSpPr>
            <a:spLocks noGrp="1"/>
          </p:cNvSpPr>
          <p:nvPr>
            <p:ph idx="1"/>
          </p:nvPr>
        </p:nvSpPr>
        <p:spPr/>
        <p:txBody>
          <a:bodyPr>
            <a:normAutofit fontScale="55000" lnSpcReduction="20000"/>
          </a:bodyPr>
          <a:lstStyle/>
          <a:p>
            <a:r>
              <a:rPr lang="nl-BE" dirty="0" smtClean="0"/>
              <a:t>Gebouw heeft soms veel mankementen bv geen nutsvoorzieningen</a:t>
            </a:r>
          </a:p>
          <a:p>
            <a:r>
              <a:rPr lang="nl-BE" dirty="0"/>
              <a:t>S</a:t>
            </a:r>
            <a:r>
              <a:rPr lang="nl-BE" dirty="0" smtClean="0"/>
              <a:t>oms weinig technische info beschikbaar bij aankopen.</a:t>
            </a:r>
          </a:p>
          <a:p>
            <a:r>
              <a:rPr lang="nl-BE" dirty="0" smtClean="0"/>
              <a:t>Tijdspanne voor overeenkomst is meestal niet lang en/of zeker en de opzegperiode is kort waardoor het soms </a:t>
            </a:r>
            <a:r>
              <a:rPr lang="nl-BE" dirty="0"/>
              <a:t>m</a:t>
            </a:r>
            <a:r>
              <a:rPr lang="nl-BE" dirty="0" smtClean="0"/>
              <a:t>oeilijk is om een gebruiker te vinden. Hierdoor zijn kunstenaars een groot doelpubliek in tegenstelling tot verenigingen.</a:t>
            </a:r>
          </a:p>
          <a:p>
            <a:r>
              <a:rPr lang="nl-BE" dirty="0" smtClean="0"/>
              <a:t>Soms moeilijke oefening om einde gebruik tijdelijke invulling af te stemmen op begin timing definitieve bestemming. (stedenbouwkundige vergunningen, aanstelling aannemer, bepaling aktedatum,….)</a:t>
            </a:r>
          </a:p>
          <a:p>
            <a:r>
              <a:rPr lang="nl-BE" dirty="0" smtClean="0"/>
              <a:t>Rekening houden met stedenbouwkundige voorschriften</a:t>
            </a:r>
          </a:p>
          <a:p>
            <a:r>
              <a:rPr lang="nl-BE" dirty="0" smtClean="0"/>
              <a:t>Tijdspanne om gebruiker voor gebouw te vinden in vele gevallen kort </a:t>
            </a:r>
          </a:p>
          <a:p>
            <a:r>
              <a:rPr lang="nl-BE" dirty="0" smtClean="0"/>
              <a:t>Als het een groot gebouw betreft is het moeilijker om 1 overeenkomst af te sluiten.</a:t>
            </a:r>
          </a:p>
          <a:p>
            <a:endParaRPr lang="nl-BE" dirty="0" smtClean="0"/>
          </a:p>
          <a:p>
            <a:endParaRPr lang="nl-BE" dirty="0" smtClean="0"/>
          </a:p>
          <a:p>
            <a:endParaRPr lang="nl-BE" dirty="0" smtClean="0"/>
          </a:p>
          <a:p>
            <a:endParaRPr lang="nl-BE" dirty="0" smtClean="0"/>
          </a:p>
          <a:p>
            <a:endParaRPr lang="nl-BE" dirty="0"/>
          </a:p>
        </p:txBody>
      </p:sp>
    </p:spTree>
    <p:extLst>
      <p:ext uri="{BB962C8B-B14F-4D97-AF65-F5344CB8AC3E}">
        <p14:creationId xmlns:p14="http://schemas.microsoft.com/office/powerpoint/2010/main" val="139055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voorbeelden</a:t>
            </a:r>
            <a:endParaRPr lang="nl-BE" dirty="0"/>
          </a:p>
        </p:txBody>
      </p:sp>
      <p:sp>
        <p:nvSpPr>
          <p:cNvPr id="3" name="Tijdelijke aanduiding voor inhoud 2"/>
          <p:cNvSpPr>
            <a:spLocks noGrp="1"/>
          </p:cNvSpPr>
          <p:nvPr>
            <p:ph idx="1"/>
          </p:nvPr>
        </p:nvSpPr>
        <p:spPr/>
        <p:txBody>
          <a:bodyPr>
            <a:normAutofit fontScale="92500" lnSpcReduction="20000"/>
          </a:bodyPr>
          <a:lstStyle/>
          <a:p>
            <a:pPr marL="0" indent="0">
              <a:buNone/>
            </a:pPr>
            <a:endParaRPr lang="nl-BE" dirty="0" smtClean="0"/>
          </a:p>
          <a:p>
            <a:pPr lvl="1"/>
            <a:r>
              <a:rPr lang="nl-BE" dirty="0" smtClean="0"/>
              <a:t>Oude scheldweg 3</a:t>
            </a:r>
          </a:p>
          <a:p>
            <a:pPr lvl="1"/>
            <a:r>
              <a:rPr lang="nl-BE" dirty="0" smtClean="0"/>
              <a:t>L. </a:t>
            </a:r>
            <a:r>
              <a:rPr lang="nl-BE" dirty="0" err="1" smtClean="0"/>
              <a:t>Schuermanstraat</a:t>
            </a:r>
            <a:endParaRPr lang="nl-BE" dirty="0" smtClean="0"/>
          </a:p>
          <a:p>
            <a:pPr lvl="1"/>
            <a:r>
              <a:rPr lang="nl-BE" dirty="0" smtClean="0"/>
              <a:t>Alfons </a:t>
            </a:r>
            <a:r>
              <a:rPr lang="nl-BE" dirty="0" err="1" smtClean="0"/>
              <a:t>Braeckmanlaan</a:t>
            </a:r>
            <a:r>
              <a:rPr lang="nl-BE" dirty="0" smtClean="0"/>
              <a:t> 156</a:t>
            </a:r>
          </a:p>
          <a:p>
            <a:pPr lvl="1"/>
            <a:r>
              <a:rPr lang="nl-BE" dirty="0" smtClean="0"/>
              <a:t>Heerweg-Noord 150</a:t>
            </a:r>
          </a:p>
          <a:p>
            <a:pPr lvl="1"/>
            <a:r>
              <a:rPr lang="nl-BE" dirty="0" smtClean="0"/>
              <a:t>Vogelenzangpark</a:t>
            </a:r>
          </a:p>
          <a:p>
            <a:pPr lvl="1"/>
            <a:r>
              <a:rPr lang="nl-BE" dirty="0" smtClean="0"/>
              <a:t>Blazoenstraat 9</a:t>
            </a:r>
          </a:p>
          <a:p>
            <a:pPr lvl="1"/>
            <a:r>
              <a:rPr lang="nl-BE" smtClean="0"/>
              <a:t>Driemasterstraat </a:t>
            </a:r>
            <a:endParaRPr lang="nl-BE" dirty="0" smtClean="0"/>
          </a:p>
        </p:txBody>
      </p:sp>
    </p:spTree>
    <p:extLst>
      <p:ext uri="{BB962C8B-B14F-4D97-AF65-F5344CB8AC3E}">
        <p14:creationId xmlns:p14="http://schemas.microsoft.com/office/powerpoint/2010/main" val="2721821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943" b="28943"/>
          <a:stretch>
            <a:fillRect/>
          </a:stretch>
        </p:blipFill>
        <p:spPr/>
      </p:pic>
      <p:sp>
        <p:nvSpPr>
          <p:cNvPr id="4" name="Titel 3"/>
          <p:cNvSpPr>
            <a:spLocks noGrp="1"/>
          </p:cNvSpPr>
          <p:nvPr>
            <p:ph type="title"/>
          </p:nvPr>
        </p:nvSpPr>
        <p:spPr/>
        <p:txBody>
          <a:bodyPr/>
          <a:lstStyle/>
          <a:p>
            <a:r>
              <a:rPr lang="nl-BE" sz="3600" dirty="0" smtClean="0"/>
              <a:t/>
            </a:r>
            <a:br>
              <a:rPr lang="nl-BE" sz="3600" dirty="0" smtClean="0"/>
            </a:br>
            <a:r>
              <a:rPr lang="nl-BE" sz="3600" dirty="0" err="1" smtClean="0"/>
              <a:t>Temporary</a:t>
            </a:r>
            <a:r>
              <a:rPr lang="nl-BE" sz="3600" dirty="0" smtClean="0"/>
              <a:t> </a:t>
            </a:r>
            <a:r>
              <a:rPr lang="nl-BE" sz="3600" dirty="0" err="1" smtClean="0"/>
              <a:t>use</a:t>
            </a:r>
            <a:r>
              <a:rPr lang="nl-BE" sz="3600" dirty="0" smtClean="0"/>
              <a:t> </a:t>
            </a:r>
            <a:br>
              <a:rPr lang="nl-BE" sz="3600" dirty="0" smtClean="0"/>
            </a:br>
            <a:r>
              <a:rPr lang="nl-BE" sz="3600" dirty="0" smtClean="0"/>
              <a:t>of </a:t>
            </a:r>
            <a:r>
              <a:rPr lang="nl-BE" sz="3600" dirty="0" err="1" smtClean="0">
                <a:solidFill>
                  <a:schemeClr val="tx1"/>
                </a:solidFill>
              </a:rPr>
              <a:t>vacancy</a:t>
            </a:r>
            <a:r>
              <a:rPr lang="nl-BE" sz="3600" dirty="0" smtClean="0">
                <a:solidFill>
                  <a:schemeClr val="tx1"/>
                </a:solidFill>
              </a:rPr>
              <a:t> as </a:t>
            </a:r>
            <a:r>
              <a:rPr lang="nl-BE" sz="3600" dirty="0">
                <a:solidFill>
                  <a:schemeClr val="tx1"/>
                </a:solidFill>
              </a:rPr>
              <a:t>a </a:t>
            </a:r>
            <a:r>
              <a:rPr lang="nl-BE" sz="3600" dirty="0" err="1">
                <a:solidFill>
                  <a:schemeClr val="tx1"/>
                </a:solidFill>
              </a:rPr>
              <a:t>driving</a:t>
            </a:r>
            <a:r>
              <a:rPr lang="nl-BE" sz="3600" dirty="0">
                <a:solidFill>
                  <a:schemeClr val="tx1"/>
                </a:solidFill>
              </a:rPr>
              <a:t> force </a:t>
            </a:r>
            <a:r>
              <a:rPr lang="nl-BE" sz="3600" dirty="0" err="1">
                <a:solidFill>
                  <a:schemeClr val="tx1"/>
                </a:solidFill>
              </a:rPr>
              <a:t>for</a:t>
            </a:r>
            <a:r>
              <a:rPr lang="nl-BE" sz="3600" dirty="0">
                <a:solidFill>
                  <a:schemeClr val="tx1"/>
                </a:solidFill>
              </a:rPr>
              <a:t> </a:t>
            </a:r>
            <a:r>
              <a:rPr lang="nl-BE" sz="3600" dirty="0" smtClean="0">
                <a:solidFill>
                  <a:schemeClr val="tx1"/>
                </a:solidFill>
              </a:rPr>
              <a:t/>
            </a:r>
            <a:br>
              <a:rPr lang="nl-BE" sz="3600" dirty="0" smtClean="0">
                <a:solidFill>
                  <a:schemeClr val="tx1"/>
                </a:solidFill>
              </a:rPr>
            </a:br>
            <a:r>
              <a:rPr lang="nl-BE" sz="3600" dirty="0" smtClean="0">
                <a:solidFill>
                  <a:schemeClr val="tx1"/>
                </a:solidFill>
              </a:rPr>
              <a:t>co-</a:t>
            </a:r>
            <a:r>
              <a:rPr lang="nl-BE" sz="3600" dirty="0" err="1" smtClean="0">
                <a:solidFill>
                  <a:schemeClr val="tx1"/>
                </a:solidFill>
              </a:rPr>
              <a:t>creation</a:t>
            </a:r>
            <a:r>
              <a:rPr lang="nl-BE" sz="3600" dirty="0" smtClean="0">
                <a:solidFill>
                  <a:schemeClr val="tx1"/>
                </a:solidFill>
              </a:rPr>
              <a:t> </a:t>
            </a:r>
            <a:r>
              <a:rPr lang="nl-BE" sz="3600" dirty="0">
                <a:solidFill>
                  <a:schemeClr val="tx1"/>
                </a:solidFill>
              </a:rPr>
              <a:t>&amp; </a:t>
            </a:r>
            <a:r>
              <a:rPr lang="nl-BE" sz="3600" dirty="0" err="1" smtClean="0">
                <a:solidFill>
                  <a:schemeClr val="tx1"/>
                </a:solidFill>
              </a:rPr>
              <a:t>innovation</a:t>
            </a:r>
            <a:r>
              <a:rPr lang="nl-BE" sz="3600" dirty="0" smtClean="0">
                <a:solidFill>
                  <a:schemeClr val="tx1"/>
                </a:solidFill>
              </a:rPr>
              <a:t> </a:t>
            </a:r>
            <a:br>
              <a:rPr lang="nl-BE" sz="3600" dirty="0" smtClean="0">
                <a:solidFill>
                  <a:schemeClr val="tx1"/>
                </a:solidFill>
              </a:rPr>
            </a:br>
            <a:r>
              <a:rPr lang="nl-BE" sz="3600" dirty="0" smtClean="0">
                <a:solidFill>
                  <a:schemeClr val="tx1"/>
                </a:solidFill>
              </a:rPr>
              <a:t>in </a:t>
            </a:r>
            <a:r>
              <a:rPr lang="nl-BE" sz="3600" dirty="0">
                <a:solidFill>
                  <a:schemeClr val="tx1"/>
                </a:solidFill>
              </a:rPr>
              <a:t>GHENT </a:t>
            </a:r>
            <a:r>
              <a:rPr lang="nl-BE" sz="4800" dirty="0">
                <a:solidFill>
                  <a:schemeClr val="tx1"/>
                </a:solidFill>
              </a:rPr>
              <a:t/>
            </a:r>
            <a:br>
              <a:rPr lang="nl-BE" sz="4800" dirty="0">
                <a:solidFill>
                  <a:schemeClr val="tx1"/>
                </a:solidFill>
              </a:rPr>
            </a:br>
            <a:endParaRPr lang="nl-BE" dirty="0"/>
          </a:p>
        </p:txBody>
      </p:sp>
    </p:spTree>
    <p:extLst>
      <p:ext uri="{BB962C8B-B14F-4D97-AF65-F5344CB8AC3E}">
        <p14:creationId xmlns:p14="http://schemas.microsoft.com/office/powerpoint/2010/main" val="293462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597" r="20597"/>
          <a:stretch>
            <a:fillRect/>
          </a:stretch>
        </p:blipFill>
        <p:spPr/>
      </p:pic>
      <p:pic>
        <p:nvPicPr>
          <p:cNvPr id="6" name="Tijdelijke aanduiding voor afbeelding 5"/>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0333" r="20333"/>
          <a:stretch>
            <a:fillRect/>
          </a:stretch>
        </p:blipFill>
        <p:spPr/>
      </p:pic>
      <p:pic>
        <p:nvPicPr>
          <p:cNvPr id="8" name="Picture 3" descr="REFILL_VERTICAAL_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324" y="781798"/>
            <a:ext cx="1711351" cy="200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8"/>
          <p:cNvSpPr/>
          <p:nvPr/>
        </p:nvSpPr>
        <p:spPr>
          <a:xfrm>
            <a:off x="4572000" y="0"/>
            <a:ext cx="4572000" cy="646331"/>
          </a:xfrm>
          <a:prstGeom prst="rect">
            <a:avLst/>
          </a:prstGeom>
        </p:spPr>
        <p:txBody>
          <a:bodyPr wrap="square">
            <a:spAutoFit/>
          </a:bodyPr>
          <a:lstStyle/>
          <a:p>
            <a:r>
              <a:rPr lang="nl-BE" b="1" dirty="0" smtClean="0">
                <a:solidFill>
                  <a:schemeClr val="bg1"/>
                </a:solidFill>
              </a:rPr>
              <a:t>Gent, Bremen, Amersfoort , Ostrava, Riga, </a:t>
            </a:r>
          </a:p>
          <a:p>
            <a:r>
              <a:rPr lang="nl-BE" b="1" dirty="0" smtClean="0">
                <a:solidFill>
                  <a:schemeClr val="bg1"/>
                </a:solidFill>
              </a:rPr>
              <a:t>Athens , Helsinki , Poznan, </a:t>
            </a:r>
            <a:r>
              <a:rPr lang="nl-BE" b="1" dirty="0" err="1" smtClean="0">
                <a:solidFill>
                  <a:schemeClr val="bg1"/>
                </a:solidFill>
              </a:rPr>
              <a:t>Cluj</a:t>
            </a:r>
            <a:r>
              <a:rPr lang="nl-BE" b="1" dirty="0" smtClean="0">
                <a:solidFill>
                  <a:schemeClr val="bg1"/>
                </a:solidFill>
              </a:rPr>
              <a:t>, Nantes</a:t>
            </a:r>
            <a:endParaRPr lang="nl-BE" sz="1050" dirty="0">
              <a:solidFill>
                <a:schemeClr val="bg1"/>
              </a:solidFill>
            </a:endParaRPr>
          </a:p>
        </p:txBody>
      </p:sp>
    </p:spTree>
    <p:extLst>
      <p:ext uri="{BB962C8B-B14F-4D97-AF65-F5344CB8AC3E}">
        <p14:creationId xmlns:p14="http://schemas.microsoft.com/office/powerpoint/2010/main" val="1575476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019" r="25019"/>
          <a:stretch>
            <a:fillRect/>
          </a:stretch>
        </p:blipFill>
        <p:spPr/>
      </p:pic>
      <p:sp>
        <p:nvSpPr>
          <p:cNvPr id="5" name="Tijdelijke aanduiding voor tekst 4"/>
          <p:cNvSpPr>
            <a:spLocks noGrp="1"/>
          </p:cNvSpPr>
          <p:nvPr>
            <p:ph type="body" sz="quarter" idx="12"/>
          </p:nvPr>
        </p:nvSpPr>
        <p:spPr/>
        <p:txBody>
          <a:bodyPr/>
          <a:lstStyle/>
          <a:p>
            <a:endParaRPr lang="fr-FR" dirty="0" smtClean="0"/>
          </a:p>
          <a:p>
            <a:r>
              <a:rPr lang="fr-FR" dirty="0" smtClean="0"/>
              <a:t>TOPIC </a:t>
            </a:r>
            <a:r>
              <a:rPr lang="fr-FR" dirty="0"/>
              <a:t>1 - FITTING TEMPORARY USE IN THE LEGAL FRAMEWORK…</a:t>
            </a:r>
          </a:p>
          <a:p>
            <a:pPr>
              <a:defRPr/>
            </a:pPr>
            <a:r>
              <a:rPr lang="fr-FR" dirty="0"/>
              <a:t>TOPIC 2 - BROKERING BETWEEN STAKEHOLDERS INVOLVED IN TEMPORARY </a:t>
            </a:r>
            <a:r>
              <a:rPr lang="fr-FR" sz="1600" dirty="0"/>
              <a:t>USE</a:t>
            </a:r>
          </a:p>
          <a:p>
            <a:pPr>
              <a:defRPr/>
            </a:pPr>
            <a:r>
              <a:rPr lang="fr-FR" dirty="0"/>
              <a:t>TOPIC 3 - SUPPORTING TEMPORARY USE…</a:t>
            </a:r>
            <a:r>
              <a:rPr lang="nl-BE" sz="2400" dirty="0">
                <a:solidFill>
                  <a:prstClr val="white"/>
                </a:solidFill>
              </a:rPr>
              <a:t>  </a:t>
            </a:r>
          </a:p>
          <a:p>
            <a:r>
              <a:rPr lang="en-GB" dirty="0"/>
              <a:t>TOPIC 4 – TEMPORARY USE IS A NEW NORMAL  </a:t>
            </a:r>
          </a:p>
          <a:p>
            <a:r>
              <a:rPr lang="fr-FR" dirty="0"/>
              <a:t>TOPIC 5 - TRANSITIONAL (OR TRANSFORMATIVE) TEMPORARY USE…</a:t>
            </a:r>
            <a:endParaRPr lang="nl-BE" dirty="0"/>
          </a:p>
          <a:p>
            <a:r>
              <a:rPr lang="fr-FR" dirty="0"/>
              <a:t>TOPIC 6 - URBAN LABS AND STRATEGIC TEMPORARY USE… </a:t>
            </a:r>
            <a:endParaRPr lang="fr-FR" dirty="0" smtClean="0"/>
          </a:p>
          <a:p>
            <a:r>
              <a:rPr lang="fr-FR" dirty="0" smtClean="0">
                <a:hlinkClick r:id="rId4"/>
              </a:rPr>
              <a:t>http://www.refillthecity.eu</a:t>
            </a:r>
            <a:r>
              <a:rPr lang="fr-FR" dirty="0" smtClean="0"/>
              <a:t> </a:t>
            </a:r>
            <a:endParaRPr lang="nl-BE" dirty="0"/>
          </a:p>
          <a:p>
            <a:endParaRPr lang="nl-BE" dirty="0"/>
          </a:p>
        </p:txBody>
      </p:sp>
    </p:spTree>
    <p:extLst>
      <p:ext uri="{BB962C8B-B14F-4D97-AF65-F5344CB8AC3E}">
        <p14:creationId xmlns:p14="http://schemas.microsoft.com/office/powerpoint/2010/main" val="91963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806" r="16806"/>
          <a:stretch>
            <a:fillRect/>
          </a:stretch>
        </p:blipFill>
        <p:spPr/>
      </p:pic>
      <p:sp>
        <p:nvSpPr>
          <p:cNvPr id="3" name="Tijdelijke aanduiding voor tekst 2"/>
          <p:cNvSpPr>
            <a:spLocks noGrp="1"/>
          </p:cNvSpPr>
          <p:nvPr>
            <p:ph type="body" sz="quarter" idx="12"/>
          </p:nvPr>
        </p:nvSpPr>
        <p:spPr/>
        <p:txBody>
          <a:bodyPr/>
          <a:lstStyle/>
          <a:p>
            <a:r>
              <a:rPr lang="nl-BE" b="1" dirty="0" smtClean="0">
                <a:solidFill>
                  <a:schemeClr val="tx1"/>
                </a:solidFill>
              </a:rPr>
              <a:t>SUPPORTING TU </a:t>
            </a:r>
          </a:p>
          <a:p>
            <a:r>
              <a:rPr lang="nl-BE" b="1" dirty="0" smtClean="0">
                <a:solidFill>
                  <a:schemeClr val="tx1"/>
                </a:solidFill>
              </a:rPr>
              <a:t>POZNAN </a:t>
            </a:r>
          </a:p>
          <a:p>
            <a:endParaRPr lang="nl-BE" b="1" dirty="0" smtClean="0">
              <a:solidFill>
                <a:schemeClr val="tx1"/>
              </a:solidFill>
            </a:endParaRPr>
          </a:p>
          <a:p>
            <a:r>
              <a:rPr lang="nl-BE" b="1" dirty="0" smtClean="0">
                <a:solidFill>
                  <a:schemeClr val="tx1"/>
                </a:solidFill>
              </a:rPr>
              <a:t>Huur </a:t>
            </a:r>
            <a:r>
              <a:rPr lang="nl-BE" b="1" dirty="0">
                <a:solidFill>
                  <a:schemeClr val="tx1"/>
                </a:solidFill>
              </a:rPr>
              <a:t>voordelen </a:t>
            </a:r>
          </a:p>
          <a:p>
            <a:pPr marL="457200" indent="-457200">
              <a:buFont typeface="Arial" panose="020B0604020202020204" pitchFamily="34" charset="0"/>
              <a:buChar char="•"/>
            </a:pPr>
            <a:r>
              <a:rPr lang="nl-BE" b="1" dirty="0">
                <a:solidFill>
                  <a:schemeClr val="tx1"/>
                </a:solidFill>
              </a:rPr>
              <a:t>Preferentiële huur </a:t>
            </a:r>
          </a:p>
          <a:p>
            <a:pPr marL="457200" indent="-457200">
              <a:buFont typeface="Arial" panose="020B0604020202020204" pitchFamily="34" charset="0"/>
              <a:buChar char="•"/>
            </a:pPr>
            <a:r>
              <a:rPr lang="nl-BE" b="1" dirty="0">
                <a:solidFill>
                  <a:schemeClr val="tx1"/>
                </a:solidFill>
              </a:rPr>
              <a:t>3 jaar gratis verhuur , 1 jaar lagere huur</a:t>
            </a:r>
          </a:p>
          <a:p>
            <a:endParaRPr lang="nl-BE" dirty="0" smtClean="0"/>
          </a:p>
          <a:p>
            <a:r>
              <a:rPr lang="nl-BE" b="1" dirty="0" err="1" smtClean="0"/>
              <a:t>Ihkv</a:t>
            </a:r>
            <a:r>
              <a:rPr lang="nl-BE" b="1" dirty="0" smtClean="0"/>
              <a:t> Stadsvernieuwing </a:t>
            </a:r>
            <a:endParaRPr lang="nl-BE" b="1" dirty="0"/>
          </a:p>
        </p:txBody>
      </p:sp>
    </p:spTree>
    <p:extLst>
      <p:ext uri="{BB962C8B-B14F-4D97-AF65-F5344CB8AC3E}">
        <p14:creationId xmlns:p14="http://schemas.microsoft.com/office/powerpoint/2010/main" val="1127444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 b="12"/>
          <a:stretch>
            <a:fillRect/>
          </a:stretch>
        </p:blipFill>
        <p:spPr/>
      </p:pic>
      <p:sp>
        <p:nvSpPr>
          <p:cNvPr id="3" name="Tijdelijke aanduiding voor tekst 2"/>
          <p:cNvSpPr>
            <a:spLocks noGrp="1"/>
          </p:cNvSpPr>
          <p:nvPr>
            <p:ph type="body" sz="quarter" idx="12"/>
          </p:nvPr>
        </p:nvSpPr>
        <p:spPr/>
        <p:txBody>
          <a:bodyPr/>
          <a:lstStyle/>
          <a:p>
            <a:r>
              <a:rPr lang="nl-BE" b="1" dirty="0">
                <a:solidFill>
                  <a:schemeClr val="tx1"/>
                </a:solidFill>
              </a:rPr>
              <a:t>SUPPORTING TU </a:t>
            </a:r>
          </a:p>
          <a:p>
            <a:r>
              <a:rPr lang="nl-BE" b="1" dirty="0" smtClean="0">
                <a:solidFill>
                  <a:schemeClr val="tx1"/>
                </a:solidFill>
              </a:rPr>
              <a:t>NANTES </a:t>
            </a:r>
          </a:p>
          <a:p>
            <a:endParaRPr lang="nl-BE" b="1" dirty="0" smtClean="0">
              <a:solidFill>
                <a:schemeClr val="tx1"/>
              </a:solidFill>
            </a:endParaRPr>
          </a:p>
          <a:p>
            <a:r>
              <a:rPr lang="nl-BE" b="1" dirty="0" smtClean="0">
                <a:solidFill>
                  <a:schemeClr val="tx1"/>
                </a:solidFill>
              </a:rPr>
              <a:t>In een oude loods: investeren </a:t>
            </a:r>
            <a:r>
              <a:rPr lang="nl-BE" b="1" dirty="0">
                <a:solidFill>
                  <a:schemeClr val="tx1"/>
                </a:solidFill>
              </a:rPr>
              <a:t>in een constructie voor starters, </a:t>
            </a:r>
            <a:r>
              <a:rPr lang="nl-BE" b="1" dirty="0" err="1" smtClean="0">
                <a:solidFill>
                  <a:schemeClr val="tx1"/>
                </a:solidFill>
              </a:rPr>
              <a:t>entrepeneurs</a:t>
            </a:r>
            <a:r>
              <a:rPr lang="nl-BE" b="1" dirty="0" smtClean="0">
                <a:solidFill>
                  <a:schemeClr val="tx1"/>
                </a:solidFill>
              </a:rPr>
              <a:t>, start-ups, sociale organisaties, … </a:t>
            </a:r>
            <a:endParaRPr lang="nl-BE" b="1" dirty="0" smtClean="0">
              <a:solidFill>
                <a:schemeClr val="tx1"/>
              </a:solidFill>
            </a:endParaRPr>
          </a:p>
          <a:p>
            <a:endParaRPr lang="nl-BE" b="1" dirty="0">
              <a:solidFill>
                <a:schemeClr val="tx1"/>
              </a:solidFill>
            </a:endParaRPr>
          </a:p>
          <a:p>
            <a:r>
              <a:rPr lang="nl-BE" b="1" dirty="0" smtClean="0">
                <a:solidFill>
                  <a:schemeClr val="tx1"/>
                </a:solidFill>
              </a:rPr>
              <a:t>Zoektocht naar een multifunctioneel gebouw </a:t>
            </a:r>
            <a:endParaRPr lang="nl-BE" b="1" dirty="0">
              <a:solidFill>
                <a:schemeClr val="tx1"/>
              </a:solidFill>
            </a:endParaRPr>
          </a:p>
          <a:p>
            <a:endParaRPr lang="nl-BE" dirty="0"/>
          </a:p>
        </p:txBody>
      </p:sp>
    </p:spTree>
    <p:extLst>
      <p:ext uri="{BB962C8B-B14F-4D97-AF65-F5344CB8AC3E}">
        <p14:creationId xmlns:p14="http://schemas.microsoft.com/office/powerpoint/2010/main" val="193141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01" r="1301"/>
          <a:stretch>
            <a:fillRect/>
          </a:stretch>
        </p:blipFill>
        <p:spPr/>
      </p:pic>
      <p:sp>
        <p:nvSpPr>
          <p:cNvPr id="3" name="Tijdelijke aanduiding voor tekst 2"/>
          <p:cNvSpPr>
            <a:spLocks noGrp="1"/>
          </p:cNvSpPr>
          <p:nvPr>
            <p:ph type="body" sz="quarter" idx="12"/>
          </p:nvPr>
        </p:nvSpPr>
        <p:spPr/>
        <p:txBody>
          <a:bodyPr/>
          <a:lstStyle/>
          <a:p>
            <a:r>
              <a:rPr lang="nl-BE" b="1" dirty="0">
                <a:solidFill>
                  <a:schemeClr val="tx1"/>
                </a:solidFill>
              </a:rPr>
              <a:t>SUPPORTING TU </a:t>
            </a:r>
          </a:p>
          <a:p>
            <a:r>
              <a:rPr lang="nl-BE" b="1" dirty="0" smtClean="0"/>
              <a:t>RIGA </a:t>
            </a:r>
          </a:p>
          <a:p>
            <a:r>
              <a:rPr lang="nl-BE" b="1" dirty="0" smtClean="0"/>
              <a:t> </a:t>
            </a:r>
          </a:p>
          <a:p>
            <a:r>
              <a:rPr lang="nl-BE" b="1" dirty="0" smtClean="0"/>
              <a:t>Taks </a:t>
            </a:r>
            <a:r>
              <a:rPr lang="nl-BE" b="1" dirty="0"/>
              <a:t>– systeem voor vastgoed </a:t>
            </a:r>
            <a:r>
              <a:rPr lang="nl-BE" b="1" dirty="0" smtClean="0"/>
              <a:t>:</a:t>
            </a:r>
            <a:endParaRPr lang="nl-BE" b="1" dirty="0"/>
          </a:p>
          <a:p>
            <a:pPr marL="285750" indent="-285750">
              <a:buFont typeface="Arial" panose="020B0604020202020204" pitchFamily="34" charset="0"/>
              <a:buChar char="•"/>
            </a:pPr>
            <a:r>
              <a:rPr lang="nl-BE" b="1" dirty="0"/>
              <a:t>Taks verhoging op verloederd eigendom </a:t>
            </a:r>
          </a:p>
          <a:p>
            <a:pPr marL="285750" indent="-285750">
              <a:buFont typeface="Arial" panose="020B0604020202020204" pitchFamily="34" charset="0"/>
              <a:buChar char="•"/>
            </a:pPr>
            <a:r>
              <a:rPr lang="nl-BE" b="1" dirty="0"/>
              <a:t>Taks vermindering voor tijdelijke invulling met maatschappelijke waarden </a:t>
            </a:r>
          </a:p>
          <a:p>
            <a:endParaRPr lang="nl-BE" dirty="0"/>
          </a:p>
        </p:txBody>
      </p:sp>
    </p:spTree>
    <p:extLst>
      <p:ext uri="{BB962C8B-B14F-4D97-AF65-F5344CB8AC3E}">
        <p14:creationId xmlns:p14="http://schemas.microsoft.com/office/powerpoint/2010/main" val="1996785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338" r="13338"/>
          <a:stretch>
            <a:fillRect/>
          </a:stretch>
        </p:blipFill>
        <p:spPr/>
      </p:pic>
      <p:sp>
        <p:nvSpPr>
          <p:cNvPr id="3" name="Tijdelijke aanduiding voor tekst 2"/>
          <p:cNvSpPr>
            <a:spLocks noGrp="1"/>
          </p:cNvSpPr>
          <p:nvPr>
            <p:ph type="body" sz="quarter" idx="12"/>
          </p:nvPr>
        </p:nvSpPr>
        <p:spPr/>
        <p:txBody>
          <a:bodyPr/>
          <a:lstStyle/>
          <a:p>
            <a:r>
              <a:rPr lang="nl-BE" b="1" dirty="0" smtClean="0">
                <a:solidFill>
                  <a:schemeClr val="tx1"/>
                </a:solidFill>
              </a:rPr>
              <a:t>SUPPORTING TU </a:t>
            </a:r>
          </a:p>
          <a:p>
            <a:r>
              <a:rPr lang="nl-BE" b="1" dirty="0" smtClean="0">
                <a:solidFill>
                  <a:schemeClr val="tx1"/>
                </a:solidFill>
              </a:rPr>
              <a:t>BREMEN </a:t>
            </a:r>
          </a:p>
          <a:p>
            <a:endParaRPr lang="nl-BE" b="1" dirty="0">
              <a:solidFill>
                <a:schemeClr val="tx1"/>
              </a:solidFill>
            </a:endParaRPr>
          </a:p>
          <a:p>
            <a:r>
              <a:rPr lang="nl-BE" b="1" dirty="0" smtClean="0">
                <a:solidFill>
                  <a:schemeClr val="tx1"/>
                </a:solidFill>
              </a:rPr>
              <a:t>Een </a:t>
            </a:r>
            <a:r>
              <a:rPr lang="nl-BE" b="1" dirty="0">
                <a:solidFill>
                  <a:schemeClr val="tx1"/>
                </a:solidFill>
              </a:rPr>
              <a:t>agentschap ZZZ systematiseert Tijdelijke Invulling </a:t>
            </a:r>
          </a:p>
          <a:p>
            <a:endParaRPr lang="nl-BE" dirty="0"/>
          </a:p>
        </p:txBody>
      </p:sp>
    </p:spTree>
    <p:extLst>
      <p:ext uri="{BB962C8B-B14F-4D97-AF65-F5344CB8AC3E}">
        <p14:creationId xmlns:p14="http://schemas.microsoft.com/office/powerpoint/2010/main" val="1558506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681" r="16681"/>
          <a:stretch>
            <a:fillRect/>
          </a:stretch>
        </p:blipFill>
        <p:spPr/>
      </p:pic>
      <p:sp>
        <p:nvSpPr>
          <p:cNvPr id="3" name="Tijdelijke aanduiding voor tekst 2"/>
          <p:cNvSpPr>
            <a:spLocks noGrp="1"/>
          </p:cNvSpPr>
          <p:nvPr>
            <p:ph type="body" sz="quarter" idx="12"/>
          </p:nvPr>
        </p:nvSpPr>
        <p:spPr/>
        <p:txBody>
          <a:bodyPr/>
          <a:lstStyle/>
          <a:p>
            <a:r>
              <a:rPr lang="nl-BE" dirty="0" smtClean="0"/>
              <a:t>In kaart brengen van </a:t>
            </a:r>
            <a:r>
              <a:rPr lang="nl-BE" dirty="0" smtClean="0"/>
              <a:t>opportuniteiten (leegstand) </a:t>
            </a:r>
            <a:endParaRPr lang="nl-BE" dirty="0" smtClean="0"/>
          </a:p>
          <a:p>
            <a:endParaRPr lang="nl-BE" dirty="0"/>
          </a:p>
          <a:p>
            <a:r>
              <a:rPr lang="nl-BE" dirty="0" smtClean="0"/>
              <a:t>Digitale tools </a:t>
            </a:r>
          </a:p>
          <a:p>
            <a:r>
              <a:rPr lang="nl-BE" dirty="0" smtClean="0"/>
              <a:t>Interactieve tools </a:t>
            </a:r>
          </a:p>
          <a:p>
            <a:r>
              <a:rPr lang="nl-BE" dirty="0" smtClean="0"/>
              <a:t>(Amsterdam en Bremen) </a:t>
            </a:r>
            <a:endParaRPr lang="nl-BE" dirty="0"/>
          </a:p>
        </p:txBody>
      </p:sp>
    </p:spTree>
    <p:extLst>
      <p:ext uri="{BB962C8B-B14F-4D97-AF65-F5344CB8AC3E}">
        <p14:creationId xmlns:p14="http://schemas.microsoft.com/office/powerpoint/2010/main" val="1182160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11" r="511"/>
          <a:stretch>
            <a:fillRect/>
          </a:stretch>
        </p:blipFill>
        <p:spPr/>
      </p:pic>
      <p:sp>
        <p:nvSpPr>
          <p:cNvPr id="3" name="Tijdelijke aanduiding voor tekst 2"/>
          <p:cNvSpPr>
            <a:spLocks noGrp="1"/>
          </p:cNvSpPr>
          <p:nvPr>
            <p:ph type="body" sz="quarter" idx="12"/>
          </p:nvPr>
        </p:nvSpPr>
        <p:spPr/>
        <p:txBody>
          <a:bodyPr/>
          <a:lstStyle/>
          <a:p>
            <a:r>
              <a:rPr lang="nl-BE" dirty="0" smtClean="0"/>
              <a:t>In kaart brengen van </a:t>
            </a:r>
            <a:r>
              <a:rPr lang="nl-BE" dirty="0" smtClean="0"/>
              <a:t>initiatieven</a:t>
            </a:r>
          </a:p>
          <a:p>
            <a:endParaRPr lang="nl-BE" dirty="0" smtClean="0"/>
          </a:p>
          <a:p>
            <a:r>
              <a:rPr lang="nl-BE" dirty="0" err="1" smtClean="0"/>
              <a:t>Syn-Athina</a:t>
            </a:r>
            <a:r>
              <a:rPr lang="nl-BE" dirty="0" smtClean="0"/>
              <a:t> platform  </a:t>
            </a:r>
            <a:r>
              <a:rPr lang="nl-BE" dirty="0" smtClean="0"/>
              <a:t>(Athene)</a:t>
            </a:r>
            <a:endParaRPr lang="nl-BE" dirty="0"/>
          </a:p>
        </p:txBody>
      </p:sp>
    </p:spTree>
    <p:extLst>
      <p:ext uri="{BB962C8B-B14F-4D97-AF65-F5344CB8AC3E}">
        <p14:creationId xmlns:p14="http://schemas.microsoft.com/office/powerpoint/2010/main" val="390357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248" r="20248"/>
          <a:stretch>
            <a:fillRect/>
          </a:stretch>
        </p:blipFill>
        <p:spPr/>
      </p:pic>
      <p:sp>
        <p:nvSpPr>
          <p:cNvPr id="3" name="Tijdelijke aanduiding voor tekst 2"/>
          <p:cNvSpPr>
            <a:spLocks noGrp="1"/>
          </p:cNvSpPr>
          <p:nvPr>
            <p:ph type="body" sz="quarter" idx="12"/>
          </p:nvPr>
        </p:nvSpPr>
        <p:spPr/>
        <p:txBody>
          <a:bodyPr/>
          <a:lstStyle/>
          <a:p>
            <a:r>
              <a:rPr lang="nl-BE" dirty="0" smtClean="0"/>
              <a:t>BROKERING </a:t>
            </a:r>
          </a:p>
          <a:p>
            <a:r>
              <a:rPr lang="nl-BE" dirty="0" smtClean="0"/>
              <a:t>Wijkregisseur </a:t>
            </a:r>
            <a:endParaRPr lang="nl-BE" dirty="0"/>
          </a:p>
          <a:p>
            <a:r>
              <a:rPr lang="nl-BE" dirty="0" smtClean="0"/>
              <a:t>Netwerken ts verschillende diensten en initiatieven </a:t>
            </a:r>
          </a:p>
          <a:p>
            <a:endParaRPr lang="nl-BE" dirty="0" smtClean="0"/>
          </a:p>
          <a:p>
            <a:r>
              <a:rPr lang="nl-BE" dirty="0" smtClean="0"/>
              <a:t>Oproep en </a:t>
            </a:r>
            <a:r>
              <a:rPr lang="nl-BE" dirty="0" smtClean="0"/>
              <a:t>Matchmaking : </a:t>
            </a:r>
            <a:endParaRPr lang="nl-BE" dirty="0" smtClean="0"/>
          </a:p>
          <a:p>
            <a:r>
              <a:rPr lang="nl-BE" dirty="0" smtClean="0"/>
              <a:t>Speeddate TI bibliotheek </a:t>
            </a:r>
            <a:endParaRPr lang="nl-BE" dirty="0"/>
          </a:p>
        </p:txBody>
      </p:sp>
    </p:spTree>
    <p:extLst>
      <p:ext uri="{BB962C8B-B14F-4D97-AF65-F5344CB8AC3E}">
        <p14:creationId xmlns:p14="http://schemas.microsoft.com/office/powerpoint/2010/main" val="2941772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943" b="28943"/>
          <a:stretch>
            <a:fillRect/>
          </a:stretch>
        </p:blipFill>
        <p:spPr/>
      </p:pic>
      <p:sp>
        <p:nvSpPr>
          <p:cNvPr id="6" name="Titel 5"/>
          <p:cNvSpPr>
            <a:spLocks noGrp="1"/>
          </p:cNvSpPr>
          <p:nvPr>
            <p:ph type="title"/>
          </p:nvPr>
        </p:nvSpPr>
        <p:spPr/>
        <p:txBody>
          <a:bodyPr/>
          <a:lstStyle/>
          <a:p>
            <a:r>
              <a:rPr lang="en-US" i="1" u="none" spc="-30" dirty="0" smtClean="0">
                <a:solidFill>
                  <a:prstClr val="black"/>
                </a:solidFill>
                <a:latin typeface="Century Gothic"/>
                <a:cs typeface="Century Gothic"/>
              </a:rPr>
              <a:t>“Noth</a:t>
            </a:r>
            <a:r>
              <a:rPr lang="en-US" i="1" u="none" spc="-10" dirty="0" smtClean="0">
                <a:solidFill>
                  <a:prstClr val="black"/>
                </a:solidFill>
                <a:latin typeface="Century Gothic"/>
                <a:cs typeface="Century Gothic"/>
              </a:rPr>
              <a:t>i</a:t>
            </a:r>
            <a:r>
              <a:rPr lang="en-US" i="1" u="none" spc="-30" dirty="0" smtClean="0">
                <a:solidFill>
                  <a:prstClr val="black"/>
                </a:solidFill>
                <a:latin typeface="Century Gothic"/>
                <a:cs typeface="Century Gothic"/>
              </a:rPr>
              <a:t>n</a:t>
            </a:r>
            <a:r>
              <a:rPr lang="en-US" i="1" u="none" spc="-25" dirty="0" smtClean="0">
                <a:solidFill>
                  <a:prstClr val="black"/>
                </a:solidFill>
                <a:latin typeface="Century Gothic"/>
                <a:cs typeface="Century Gothic"/>
              </a:rPr>
              <a:t>g</a:t>
            </a:r>
            <a:r>
              <a:rPr lang="en-US" i="1" u="none" spc="-5" dirty="0" smtClean="0">
                <a:solidFill>
                  <a:prstClr val="black"/>
                </a:solidFill>
                <a:latin typeface="Century Gothic"/>
                <a:cs typeface="Century Gothic"/>
              </a:rPr>
              <a:t> </a:t>
            </a:r>
            <a:r>
              <a:rPr lang="en-US" i="1" u="none" spc="-15" dirty="0">
                <a:solidFill>
                  <a:prstClr val="black"/>
                </a:solidFill>
                <a:latin typeface="Century Gothic"/>
                <a:cs typeface="Century Gothic"/>
              </a:rPr>
              <a:t>is</a:t>
            </a:r>
            <a:r>
              <a:rPr lang="en-US" i="1" u="none" spc="-5" dirty="0">
                <a:solidFill>
                  <a:prstClr val="black"/>
                </a:solidFill>
                <a:latin typeface="Century Gothic"/>
                <a:cs typeface="Century Gothic"/>
              </a:rPr>
              <a:t> </a:t>
            </a:r>
            <a:r>
              <a:rPr lang="en-US" i="1" u="none" spc="-25" dirty="0">
                <a:solidFill>
                  <a:prstClr val="black"/>
                </a:solidFill>
                <a:latin typeface="Century Gothic"/>
                <a:cs typeface="Century Gothic"/>
              </a:rPr>
              <a:t>more</a:t>
            </a:r>
            <a:r>
              <a:rPr lang="en-US" i="1" u="none" spc="-5" dirty="0">
                <a:solidFill>
                  <a:prstClr val="black"/>
                </a:solidFill>
                <a:latin typeface="Century Gothic"/>
                <a:cs typeface="Century Gothic"/>
              </a:rPr>
              <a:t> p</a:t>
            </a:r>
            <a:r>
              <a:rPr lang="en-US" i="1" u="none" spc="-25" dirty="0">
                <a:solidFill>
                  <a:prstClr val="black"/>
                </a:solidFill>
                <a:latin typeface="Century Gothic"/>
                <a:cs typeface="Century Gothic"/>
              </a:rPr>
              <a:t>ermanent</a:t>
            </a:r>
            <a:r>
              <a:rPr lang="en-US" i="1" u="none" spc="-10" dirty="0">
                <a:solidFill>
                  <a:prstClr val="black"/>
                </a:solidFill>
                <a:latin typeface="Century Gothic"/>
                <a:cs typeface="Century Gothic"/>
              </a:rPr>
              <a:t> </a:t>
            </a:r>
            <a:r>
              <a:rPr lang="en-US" i="1" u="none" spc="-25" dirty="0">
                <a:solidFill>
                  <a:prstClr val="black"/>
                </a:solidFill>
                <a:latin typeface="Century Gothic"/>
                <a:cs typeface="Century Gothic"/>
              </a:rPr>
              <a:t>than</a:t>
            </a:r>
            <a:r>
              <a:rPr lang="en-US" i="1" u="none" spc="-5" dirty="0">
                <a:solidFill>
                  <a:prstClr val="black"/>
                </a:solidFill>
                <a:latin typeface="Century Gothic"/>
                <a:cs typeface="Century Gothic"/>
              </a:rPr>
              <a:t> </a:t>
            </a:r>
            <a:r>
              <a:rPr lang="en-US" i="1" u="none" spc="-25" dirty="0">
                <a:solidFill>
                  <a:prstClr val="black"/>
                </a:solidFill>
                <a:latin typeface="Century Gothic"/>
                <a:cs typeface="Century Gothic"/>
              </a:rPr>
              <a:t>the</a:t>
            </a:r>
            <a:r>
              <a:rPr lang="en-US" i="1" u="none" spc="-5" dirty="0">
                <a:solidFill>
                  <a:prstClr val="black"/>
                </a:solidFill>
                <a:latin typeface="Century Gothic"/>
                <a:cs typeface="Century Gothic"/>
              </a:rPr>
              <a:t> </a:t>
            </a:r>
            <a:r>
              <a:rPr lang="en-US" i="1" u="none" spc="-25" dirty="0">
                <a:solidFill>
                  <a:prstClr val="black"/>
                </a:solidFill>
                <a:latin typeface="Century Gothic"/>
                <a:cs typeface="Century Gothic"/>
              </a:rPr>
              <a:t>temporary</a:t>
            </a:r>
            <a:r>
              <a:rPr lang="en-US" i="1" u="none" spc="-20" dirty="0">
                <a:solidFill>
                  <a:prstClr val="black"/>
                </a:solidFill>
                <a:latin typeface="Century Gothic"/>
                <a:cs typeface="Century Gothic"/>
              </a:rPr>
              <a:t>”</a:t>
            </a:r>
            <a:r>
              <a:rPr lang="en-US" dirty="0">
                <a:solidFill>
                  <a:prstClr val="black"/>
                </a:solidFill>
                <a:latin typeface="Century Gothic"/>
                <a:cs typeface="Century Gothic"/>
              </a:rPr>
              <a:t/>
            </a:r>
            <a:br>
              <a:rPr lang="en-US" dirty="0">
                <a:solidFill>
                  <a:prstClr val="black"/>
                </a:solidFill>
                <a:latin typeface="Century Gothic"/>
                <a:cs typeface="Century Gothic"/>
              </a:rPr>
            </a:br>
            <a:endParaRPr lang="nl-BE" dirty="0"/>
          </a:p>
        </p:txBody>
      </p:sp>
    </p:spTree>
    <p:extLst>
      <p:ext uri="{BB962C8B-B14F-4D97-AF65-F5344CB8AC3E}">
        <p14:creationId xmlns:p14="http://schemas.microsoft.com/office/powerpoint/2010/main" val="125605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370" r="20370"/>
          <a:stretch>
            <a:fillRect/>
          </a:stretch>
        </p:blipFill>
        <p:spPr/>
      </p:pic>
      <p:sp>
        <p:nvSpPr>
          <p:cNvPr id="5" name="Tijdelijke aanduiding voor tekst 4"/>
          <p:cNvSpPr>
            <a:spLocks noGrp="1"/>
          </p:cNvSpPr>
          <p:nvPr>
            <p:ph type="body" sz="quarter" idx="12"/>
          </p:nvPr>
        </p:nvSpPr>
        <p:spPr/>
        <p:txBody>
          <a:bodyPr/>
          <a:lstStyle/>
          <a:p>
            <a:pPr algn="ctr"/>
            <a:r>
              <a:rPr lang="nl-BE" sz="2400" b="1" dirty="0"/>
              <a:t>Co-</a:t>
            </a:r>
            <a:r>
              <a:rPr lang="nl-BE" sz="2400" b="1" dirty="0" err="1"/>
              <a:t>creation</a:t>
            </a:r>
            <a:r>
              <a:rPr lang="nl-BE" sz="2400" b="1" dirty="0"/>
              <a:t> … </a:t>
            </a:r>
            <a:endParaRPr lang="nl-BE" sz="2400" b="1" dirty="0" smtClean="0"/>
          </a:p>
          <a:p>
            <a:pPr algn="ctr"/>
            <a:r>
              <a:rPr lang="nl-BE" sz="2400" b="1" dirty="0" err="1" smtClean="0"/>
              <a:t>Working</a:t>
            </a:r>
            <a:r>
              <a:rPr lang="nl-BE" sz="2400" b="1" dirty="0" smtClean="0"/>
              <a:t> </a:t>
            </a:r>
            <a:r>
              <a:rPr lang="nl-BE" sz="2400" b="1" dirty="0" err="1"/>
              <a:t>together</a:t>
            </a:r>
            <a:r>
              <a:rPr lang="nl-BE" sz="2400" b="1" dirty="0"/>
              <a:t> on </a:t>
            </a:r>
          </a:p>
          <a:p>
            <a:pPr algn="ctr"/>
            <a:r>
              <a:rPr lang="nl-BE" sz="2400" b="1" dirty="0" err="1"/>
              <a:t>creative</a:t>
            </a:r>
            <a:r>
              <a:rPr lang="nl-BE" sz="2400" b="1" dirty="0"/>
              <a:t> </a:t>
            </a:r>
            <a:r>
              <a:rPr lang="nl-BE" sz="2400" b="1" dirty="0" err="1"/>
              <a:t>solutions</a:t>
            </a:r>
            <a:r>
              <a:rPr lang="nl-BE" sz="2400" b="1" dirty="0"/>
              <a:t> </a:t>
            </a:r>
            <a:r>
              <a:rPr lang="nl-BE" sz="2400" b="1" dirty="0" err="1"/>
              <a:t>for</a:t>
            </a:r>
            <a:r>
              <a:rPr lang="nl-BE" sz="2400" b="1" dirty="0"/>
              <a:t> the </a:t>
            </a:r>
            <a:r>
              <a:rPr lang="nl-BE" sz="2400" b="1" dirty="0" err="1"/>
              <a:t>future</a:t>
            </a:r>
            <a:r>
              <a:rPr lang="nl-BE" sz="2400" b="1" dirty="0"/>
              <a:t> </a:t>
            </a:r>
            <a:r>
              <a:rPr lang="nl-BE" sz="2400" b="1" dirty="0" err="1"/>
              <a:t>city</a:t>
            </a:r>
            <a:endParaRPr lang="nl-BE" sz="2400" b="1" dirty="0"/>
          </a:p>
          <a:p>
            <a:endParaRPr lang="nl-BE" dirty="0"/>
          </a:p>
        </p:txBody>
      </p:sp>
    </p:spTree>
    <p:extLst>
      <p:ext uri="{BB962C8B-B14F-4D97-AF65-F5344CB8AC3E}">
        <p14:creationId xmlns:p14="http://schemas.microsoft.com/office/powerpoint/2010/main" val="2108091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p:txBody>
          <a:bodyPr>
            <a:normAutofit fontScale="92500" lnSpcReduction="10000"/>
          </a:bodyPr>
          <a:lstStyle/>
          <a:p>
            <a:r>
              <a:rPr lang="nl-BE" dirty="0" smtClean="0"/>
              <a:t>Emma Tytgadt </a:t>
            </a:r>
          </a:p>
          <a:p>
            <a:r>
              <a:rPr lang="nl-BE" dirty="0" smtClean="0"/>
              <a:t>Dienst beleidsparticipatie / Stad Gent </a:t>
            </a:r>
          </a:p>
          <a:p>
            <a:endParaRPr lang="nl-BE" dirty="0"/>
          </a:p>
          <a:p>
            <a:r>
              <a:rPr lang="nl-BE" dirty="0" smtClean="0"/>
              <a:t>Elisabeth Hublé </a:t>
            </a:r>
          </a:p>
          <a:p>
            <a:r>
              <a:rPr lang="nl-BE" dirty="0" smtClean="0"/>
              <a:t>Dienst vastgoed / Stad Gent </a:t>
            </a:r>
            <a:endParaRPr lang="nl-BE" dirty="0"/>
          </a:p>
        </p:txBody>
      </p:sp>
    </p:spTree>
    <p:extLst>
      <p:ext uri="{BB962C8B-B14F-4D97-AF65-F5344CB8AC3E}">
        <p14:creationId xmlns:p14="http://schemas.microsoft.com/office/powerpoint/2010/main" val="3613393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3"/>
          </p:nvPr>
        </p:nvSpPr>
        <p:spPr/>
        <p:txBody>
          <a:bodyPr/>
          <a:lstStyle/>
          <a:p>
            <a:pPr lvl="0"/>
            <a:r>
              <a:rPr lang="nl-BE" b="1" dirty="0" err="1">
                <a:solidFill>
                  <a:prstClr val="white"/>
                </a:solidFill>
              </a:rPr>
              <a:t>Not</a:t>
            </a:r>
            <a:r>
              <a:rPr lang="nl-BE" b="1" dirty="0">
                <a:solidFill>
                  <a:prstClr val="white"/>
                </a:solidFill>
              </a:rPr>
              <a:t> </a:t>
            </a:r>
            <a:r>
              <a:rPr lang="nl-BE" b="1" dirty="0" err="1">
                <a:solidFill>
                  <a:prstClr val="white"/>
                </a:solidFill>
              </a:rPr>
              <a:t>only</a:t>
            </a:r>
            <a:r>
              <a:rPr lang="nl-BE" b="1" dirty="0">
                <a:solidFill>
                  <a:prstClr val="white"/>
                </a:solidFill>
              </a:rPr>
              <a:t> </a:t>
            </a:r>
            <a:r>
              <a:rPr lang="nl-BE" b="1" dirty="0" err="1">
                <a:solidFill>
                  <a:prstClr val="white"/>
                </a:solidFill>
              </a:rPr>
              <a:t>citizens</a:t>
            </a:r>
            <a:r>
              <a:rPr lang="nl-BE" b="1" dirty="0">
                <a:solidFill>
                  <a:prstClr val="white"/>
                </a:solidFill>
              </a:rPr>
              <a:t> </a:t>
            </a:r>
            <a:endParaRPr lang="nl-BE" b="1" dirty="0" smtClean="0">
              <a:solidFill>
                <a:prstClr val="white"/>
              </a:solidFill>
            </a:endParaRPr>
          </a:p>
          <a:p>
            <a:pPr lvl="0"/>
            <a:r>
              <a:rPr lang="nl-BE" b="1" dirty="0" err="1" smtClean="0">
                <a:solidFill>
                  <a:prstClr val="white"/>
                </a:solidFill>
              </a:rPr>
              <a:t>should</a:t>
            </a:r>
            <a:r>
              <a:rPr lang="nl-BE" b="1" dirty="0" smtClean="0">
                <a:solidFill>
                  <a:prstClr val="white"/>
                </a:solidFill>
              </a:rPr>
              <a:t> </a:t>
            </a:r>
            <a:r>
              <a:rPr lang="nl-BE" b="1" dirty="0" err="1">
                <a:solidFill>
                  <a:prstClr val="white"/>
                </a:solidFill>
              </a:rPr>
              <a:t>participate</a:t>
            </a:r>
            <a:r>
              <a:rPr lang="nl-BE" b="1" dirty="0">
                <a:solidFill>
                  <a:prstClr val="white"/>
                </a:solidFill>
              </a:rPr>
              <a:t> </a:t>
            </a:r>
            <a:r>
              <a:rPr lang="nl-BE" b="1" dirty="0" smtClean="0">
                <a:solidFill>
                  <a:prstClr val="white"/>
                </a:solidFill>
              </a:rPr>
              <a:t>in </a:t>
            </a:r>
            <a:r>
              <a:rPr lang="nl-BE" b="1" dirty="0" err="1">
                <a:solidFill>
                  <a:prstClr val="white"/>
                </a:solidFill>
              </a:rPr>
              <a:t>governance</a:t>
            </a:r>
            <a:r>
              <a:rPr lang="nl-BE" b="1" dirty="0">
                <a:solidFill>
                  <a:prstClr val="white"/>
                </a:solidFill>
              </a:rPr>
              <a:t>, </a:t>
            </a:r>
            <a:endParaRPr lang="nl-BE" b="1" dirty="0" smtClean="0">
              <a:solidFill>
                <a:prstClr val="white"/>
              </a:solidFill>
            </a:endParaRPr>
          </a:p>
          <a:p>
            <a:pPr lvl="0"/>
            <a:r>
              <a:rPr lang="nl-BE" b="1" dirty="0" smtClean="0">
                <a:solidFill>
                  <a:prstClr val="white"/>
                </a:solidFill>
              </a:rPr>
              <a:t>but </a:t>
            </a:r>
            <a:r>
              <a:rPr lang="nl-BE" b="1" dirty="0" err="1">
                <a:solidFill>
                  <a:prstClr val="white"/>
                </a:solidFill>
              </a:rPr>
              <a:t>government</a:t>
            </a:r>
            <a:r>
              <a:rPr lang="nl-BE" b="1" dirty="0">
                <a:solidFill>
                  <a:prstClr val="white"/>
                </a:solidFill>
              </a:rPr>
              <a:t> </a:t>
            </a:r>
          </a:p>
          <a:p>
            <a:pPr lvl="0"/>
            <a:r>
              <a:rPr lang="nl-BE" b="1" dirty="0" err="1">
                <a:solidFill>
                  <a:prstClr val="white"/>
                </a:solidFill>
              </a:rPr>
              <a:t>should</a:t>
            </a:r>
            <a:r>
              <a:rPr lang="nl-BE" b="1" dirty="0">
                <a:solidFill>
                  <a:prstClr val="white"/>
                </a:solidFill>
              </a:rPr>
              <a:t> </a:t>
            </a:r>
            <a:r>
              <a:rPr lang="nl-BE" b="1" dirty="0" err="1">
                <a:solidFill>
                  <a:prstClr val="white"/>
                </a:solidFill>
              </a:rPr>
              <a:t>also</a:t>
            </a:r>
            <a:r>
              <a:rPr lang="nl-BE" b="1" dirty="0">
                <a:solidFill>
                  <a:prstClr val="white"/>
                </a:solidFill>
              </a:rPr>
              <a:t> </a:t>
            </a:r>
            <a:r>
              <a:rPr lang="nl-BE" b="1" dirty="0" err="1">
                <a:solidFill>
                  <a:prstClr val="white"/>
                </a:solidFill>
              </a:rPr>
              <a:t>participate</a:t>
            </a:r>
            <a:r>
              <a:rPr lang="nl-BE" b="1" dirty="0">
                <a:solidFill>
                  <a:prstClr val="white"/>
                </a:solidFill>
              </a:rPr>
              <a:t> and </a:t>
            </a:r>
            <a:r>
              <a:rPr lang="nl-BE" b="1" dirty="0" err="1">
                <a:solidFill>
                  <a:prstClr val="white"/>
                </a:solidFill>
              </a:rPr>
              <a:t>facilitate</a:t>
            </a:r>
            <a:r>
              <a:rPr lang="nl-BE" b="1" dirty="0">
                <a:solidFill>
                  <a:prstClr val="white"/>
                </a:solidFill>
              </a:rPr>
              <a:t> </a:t>
            </a:r>
            <a:r>
              <a:rPr lang="nl-BE" dirty="0">
                <a:solidFill>
                  <a:prstClr val="white"/>
                </a:solidFill>
              </a:rPr>
              <a:t>…</a:t>
            </a:r>
          </a:p>
          <a:p>
            <a:endParaRPr lang="nl-BE" dirty="0"/>
          </a:p>
        </p:txBody>
      </p:sp>
      <p:pic>
        <p:nvPicPr>
          <p:cNvPr id="9" name="Tijdelijke aanduiding voor afbeelding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5269" r="35269"/>
          <a:stretch>
            <a:fillRect/>
          </a:stretch>
        </p:blipFill>
        <p:spPr/>
      </p:pic>
      <p:pic>
        <p:nvPicPr>
          <p:cNvPr id="12" name="Tijdelijke aanduiding voor afbeelding 11"/>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5229" r="35229"/>
          <a:stretch>
            <a:fillRect/>
          </a:stretch>
        </p:blipFill>
        <p:spPr/>
      </p:pic>
    </p:spTree>
    <p:extLst>
      <p:ext uri="{BB962C8B-B14F-4D97-AF65-F5344CB8AC3E}">
        <p14:creationId xmlns:p14="http://schemas.microsoft.com/office/powerpoint/2010/main" val="2817795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997" r="19997"/>
          <a:stretch>
            <a:fillRect/>
          </a:stretch>
        </p:blipFill>
        <p:spPr/>
      </p:pic>
      <p:sp>
        <p:nvSpPr>
          <p:cNvPr id="8" name="Tijdelijke aanduiding voor tekst 7"/>
          <p:cNvSpPr>
            <a:spLocks noGrp="1"/>
          </p:cNvSpPr>
          <p:nvPr>
            <p:ph type="body" sz="quarter" idx="12"/>
          </p:nvPr>
        </p:nvSpPr>
        <p:spPr/>
        <p:txBody>
          <a:bodyPr/>
          <a:lstStyle/>
          <a:p>
            <a:r>
              <a:rPr lang="en-US" sz="1600" b="1" spc="-15" dirty="0" smtClean="0">
                <a:solidFill>
                  <a:schemeClr val="tx1"/>
                </a:solidFill>
                <a:latin typeface="Century Gothic"/>
                <a:cs typeface="Century Gothic"/>
              </a:rPr>
              <a:t>“B</a:t>
            </a:r>
            <a:r>
              <a:rPr lang="en-US" b="1" spc="-25" dirty="0" smtClean="0">
                <a:solidFill>
                  <a:schemeClr val="tx1"/>
                </a:solidFill>
                <a:latin typeface="Calibri" panose="020F0502020204030204" pitchFamily="34" charset="0"/>
                <a:cs typeface="Century Gothic"/>
              </a:rPr>
              <a:t>etween</a:t>
            </a:r>
            <a:r>
              <a:rPr lang="en-US" b="1" spc="-5" dirty="0" smtClean="0">
                <a:solidFill>
                  <a:schemeClr val="tx1"/>
                </a:solidFill>
                <a:latin typeface="Calibri" panose="020F0502020204030204" pitchFamily="34" charset="0"/>
                <a:cs typeface="Century Gothic"/>
              </a:rPr>
              <a:t> </a:t>
            </a:r>
            <a:r>
              <a:rPr lang="en-US" b="1" spc="-20" dirty="0">
                <a:solidFill>
                  <a:schemeClr val="tx1"/>
                </a:solidFill>
                <a:latin typeface="Calibri" panose="020F0502020204030204" pitchFamily="34" charset="0"/>
                <a:cs typeface="Century Gothic"/>
              </a:rPr>
              <a:t>local</a:t>
            </a:r>
            <a:r>
              <a:rPr lang="en-US" b="1" spc="-5" dirty="0">
                <a:solidFill>
                  <a:schemeClr val="tx1"/>
                </a:solidFill>
                <a:latin typeface="Calibri" panose="020F0502020204030204" pitchFamily="34" charset="0"/>
                <a:cs typeface="Century Gothic"/>
              </a:rPr>
              <a:t> </a:t>
            </a:r>
            <a:r>
              <a:rPr lang="en-US" b="1" spc="-25" dirty="0">
                <a:solidFill>
                  <a:schemeClr val="tx1"/>
                </a:solidFill>
                <a:latin typeface="Calibri" panose="020F0502020204030204" pitchFamily="34" charset="0"/>
                <a:cs typeface="Century Gothic"/>
              </a:rPr>
              <a:t>government</a:t>
            </a:r>
            <a:r>
              <a:rPr lang="en-US" b="1" spc="-5" dirty="0">
                <a:solidFill>
                  <a:schemeClr val="tx1"/>
                </a:solidFill>
                <a:latin typeface="Calibri" panose="020F0502020204030204" pitchFamily="34" charset="0"/>
                <a:cs typeface="Century Gothic"/>
              </a:rPr>
              <a:t> </a:t>
            </a:r>
            <a:r>
              <a:rPr lang="en-US" b="1" spc="-30" dirty="0">
                <a:solidFill>
                  <a:schemeClr val="tx1"/>
                </a:solidFill>
                <a:latin typeface="Calibri" panose="020F0502020204030204" pitchFamily="34" charset="0"/>
                <a:cs typeface="Century Gothic"/>
              </a:rPr>
              <a:t>an</a:t>
            </a:r>
            <a:r>
              <a:rPr lang="en-US" b="1" spc="-25" dirty="0">
                <a:solidFill>
                  <a:schemeClr val="tx1"/>
                </a:solidFill>
                <a:latin typeface="Calibri" panose="020F0502020204030204" pitchFamily="34" charset="0"/>
                <a:cs typeface="Century Gothic"/>
              </a:rPr>
              <a:t>d</a:t>
            </a:r>
            <a:r>
              <a:rPr lang="en-US" b="1" spc="-5" dirty="0">
                <a:solidFill>
                  <a:schemeClr val="tx1"/>
                </a:solidFill>
                <a:latin typeface="Calibri" panose="020F0502020204030204" pitchFamily="34" charset="0"/>
                <a:cs typeface="Century Gothic"/>
              </a:rPr>
              <a:t> </a:t>
            </a:r>
            <a:r>
              <a:rPr lang="en-US" b="1" spc="-20" dirty="0">
                <a:solidFill>
                  <a:schemeClr val="tx1"/>
                </a:solidFill>
                <a:latin typeface="Calibri" panose="020F0502020204030204" pitchFamily="34" charset="0"/>
                <a:cs typeface="Century Gothic"/>
              </a:rPr>
              <a:t>citizens</a:t>
            </a:r>
            <a:r>
              <a:rPr lang="en-US" b="1" spc="-15" dirty="0">
                <a:solidFill>
                  <a:schemeClr val="tx1"/>
                </a:solidFill>
                <a:latin typeface="Calibri" panose="020F0502020204030204" pitchFamily="34" charset="0"/>
                <a:cs typeface="Century Gothic"/>
              </a:rPr>
              <a:t>’ initiatives</a:t>
            </a:r>
            <a:r>
              <a:rPr lang="en-US" b="1" spc="-10" dirty="0">
                <a:solidFill>
                  <a:schemeClr val="tx1"/>
                </a:solidFill>
                <a:latin typeface="Calibri" panose="020F0502020204030204" pitchFamily="34" charset="0"/>
                <a:cs typeface="Century Gothic"/>
              </a:rPr>
              <a:t> I</a:t>
            </a:r>
            <a:r>
              <a:rPr lang="en-US" b="1" spc="-5" dirty="0">
                <a:solidFill>
                  <a:schemeClr val="tx1"/>
                </a:solidFill>
                <a:latin typeface="Calibri" panose="020F0502020204030204" pitchFamily="34" charset="0"/>
                <a:cs typeface="Century Gothic"/>
              </a:rPr>
              <a:t> </a:t>
            </a:r>
            <a:r>
              <a:rPr lang="en-US" b="1" spc="-20" dirty="0">
                <a:solidFill>
                  <a:schemeClr val="tx1"/>
                </a:solidFill>
                <a:latin typeface="Calibri" panose="020F0502020204030204" pitchFamily="34" charset="0"/>
                <a:cs typeface="Century Gothic"/>
              </a:rPr>
              <a:t>often</a:t>
            </a:r>
            <a:r>
              <a:rPr lang="en-US" b="1" spc="-5" dirty="0">
                <a:solidFill>
                  <a:schemeClr val="tx1"/>
                </a:solidFill>
                <a:latin typeface="Calibri" panose="020F0502020204030204" pitchFamily="34" charset="0"/>
                <a:cs typeface="Century Gothic"/>
              </a:rPr>
              <a:t> feel </a:t>
            </a:r>
            <a:r>
              <a:rPr lang="en-US" b="1" spc="-15" dirty="0">
                <a:solidFill>
                  <a:schemeClr val="tx1"/>
                </a:solidFill>
                <a:latin typeface="Calibri" panose="020F0502020204030204" pitchFamily="34" charset="0"/>
                <a:cs typeface="Century Gothic"/>
              </a:rPr>
              <a:t>like</a:t>
            </a:r>
            <a:r>
              <a:rPr lang="en-US" b="1" spc="-5" dirty="0">
                <a:solidFill>
                  <a:schemeClr val="tx1"/>
                </a:solidFill>
                <a:latin typeface="Calibri" panose="020F0502020204030204" pitchFamily="34" charset="0"/>
                <a:cs typeface="Century Gothic"/>
              </a:rPr>
              <a:t> </a:t>
            </a:r>
            <a:r>
              <a:rPr lang="en-US" b="1" spc="-25" dirty="0">
                <a:solidFill>
                  <a:schemeClr val="tx1"/>
                </a:solidFill>
                <a:latin typeface="Calibri" panose="020F0502020204030204" pitchFamily="34" charset="0"/>
                <a:cs typeface="Century Gothic"/>
              </a:rPr>
              <a:t>a</a:t>
            </a:r>
            <a:r>
              <a:rPr lang="en-US" b="1" spc="-5" dirty="0">
                <a:solidFill>
                  <a:schemeClr val="tx1"/>
                </a:solidFill>
                <a:latin typeface="Calibri" panose="020F0502020204030204" pitchFamily="34" charset="0"/>
                <a:cs typeface="Century Gothic"/>
              </a:rPr>
              <a:t> </a:t>
            </a:r>
            <a:r>
              <a:rPr lang="en-US" b="1" spc="-25" dirty="0">
                <a:solidFill>
                  <a:schemeClr val="tx1"/>
                </a:solidFill>
                <a:latin typeface="Calibri" panose="020F0502020204030204" pitchFamily="34" charset="0"/>
                <a:cs typeface="Century Gothic"/>
              </a:rPr>
              <a:t>sandwich… </a:t>
            </a:r>
            <a:r>
              <a:rPr lang="en-US" b="1" spc="-5" dirty="0" smtClean="0">
                <a:solidFill>
                  <a:schemeClr val="tx1"/>
                </a:solidFill>
                <a:latin typeface="Calibri" panose="020F0502020204030204" pitchFamily="34" charset="0"/>
                <a:cs typeface="Century Gothic"/>
              </a:rPr>
              <a:t>B</a:t>
            </a:r>
            <a:r>
              <a:rPr lang="en-US" b="1" spc="-20" dirty="0" smtClean="0">
                <a:solidFill>
                  <a:schemeClr val="tx1"/>
                </a:solidFill>
                <a:latin typeface="Calibri" panose="020F0502020204030204" pitchFamily="34" charset="0"/>
                <a:cs typeface="Century Gothic"/>
              </a:rPr>
              <a:t>ut</a:t>
            </a:r>
            <a:r>
              <a:rPr lang="en-US" b="1" spc="-5" dirty="0" smtClean="0">
                <a:solidFill>
                  <a:schemeClr val="tx1"/>
                </a:solidFill>
                <a:latin typeface="Calibri" panose="020F0502020204030204" pitchFamily="34" charset="0"/>
                <a:cs typeface="Century Gothic"/>
              </a:rPr>
              <a:t> </a:t>
            </a:r>
            <a:r>
              <a:rPr lang="en-US" b="1" spc="-25" dirty="0">
                <a:solidFill>
                  <a:schemeClr val="tx1"/>
                </a:solidFill>
                <a:latin typeface="Calibri" panose="020F0502020204030204" pitchFamily="34" charset="0"/>
                <a:cs typeface="Century Gothic"/>
              </a:rPr>
              <a:t>a</a:t>
            </a:r>
            <a:r>
              <a:rPr lang="en-US" b="1" spc="-5" dirty="0">
                <a:solidFill>
                  <a:schemeClr val="tx1"/>
                </a:solidFill>
                <a:latin typeface="Calibri" panose="020F0502020204030204" pitchFamily="34" charset="0"/>
                <a:cs typeface="Century Gothic"/>
              </a:rPr>
              <a:t> </a:t>
            </a:r>
            <a:r>
              <a:rPr lang="en-US" b="1" spc="-20" dirty="0">
                <a:solidFill>
                  <a:schemeClr val="tx1"/>
                </a:solidFill>
                <a:latin typeface="Calibri" panose="020F0502020204030204" pitchFamily="34" charset="0"/>
                <a:cs typeface="Century Gothic"/>
              </a:rPr>
              <a:t>nice</a:t>
            </a:r>
            <a:r>
              <a:rPr lang="en-US" b="1" spc="-5" dirty="0">
                <a:solidFill>
                  <a:schemeClr val="tx1"/>
                </a:solidFill>
                <a:latin typeface="Calibri" panose="020F0502020204030204" pitchFamily="34" charset="0"/>
                <a:cs typeface="Century Gothic"/>
              </a:rPr>
              <a:t> </a:t>
            </a:r>
            <a:r>
              <a:rPr lang="en-US" b="1" spc="-25" dirty="0">
                <a:solidFill>
                  <a:schemeClr val="tx1"/>
                </a:solidFill>
                <a:latin typeface="Calibri" panose="020F0502020204030204" pitchFamily="34" charset="0"/>
                <a:cs typeface="Century Gothic"/>
              </a:rPr>
              <a:t>one! …”</a:t>
            </a:r>
            <a:endParaRPr lang="en-US" b="1" dirty="0">
              <a:solidFill>
                <a:schemeClr val="tx1"/>
              </a:solidFill>
              <a:latin typeface="Calibri" panose="020F0502020204030204" pitchFamily="34" charset="0"/>
              <a:cs typeface="Century Gothic"/>
            </a:endParaRPr>
          </a:p>
          <a:p>
            <a:endParaRPr lang="nl-BE" dirty="0"/>
          </a:p>
        </p:txBody>
      </p:sp>
    </p:spTree>
    <p:extLst>
      <p:ext uri="{BB962C8B-B14F-4D97-AF65-F5344CB8AC3E}">
        <p14:creationId xmlns:p14="http://schemas.microsoft.com/office/powerpoint/2010/main" val="60037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8622" b="28622"/>
          <a:stretch>
            <a:fillRect/>
          </a:stretch>
        </p:blipFill>
        <p:spPr/>
      </p:pic>
      <p:sp>
        <p:nvSpPr>
          <p:cNvPr id="4" name="Titel 3"/>
          <p:cNvSpPr>
            <a:spLocks noGrp="1"/>
          </p:cNvSpPr>
          <p:nvPr>
            <p:ph type="title"/>
          </p:nvPr>
        </p:nvSpPr>
        <p:spPr/>
        <p:txBody>
          <a:bodyPr/>
          <a:lstStyle/>
          <a:p>
            <a:r>
              <a:rPr lang="nl-BE" u="none" dirty="0" err="1">
                <a:solidFill>
                  <a:schemeClr val="tx1"/>
                </a:solidFill>
              </a:rPr>
              <a:t>Temporary</a:t>
            </a:r>
            <a:r>
              <a:rPr lang="nl-BE" u="none" dirty="0">
                <a:solidFill>
                  <a:schemeClr val="tx1"/>
                </a:solidFill>
              </a:rPr>
              <a:t> </a:t>
            </a:r>
            <a:r>
              <a:rPr lang="nl-BE" u="none" dirty="0" err="1">
                <a:solidFill>
                  <a:schemeClr val="tx1"/>
                </a:solidFill>
              </a:rPr>
              <a:t>use</a:t>
            </a:r>
            <a:r>
              <a:rPr lang="nl-BE" u="none" dirty="0">
                <a:solidFill>
                  <a:schemeClr val="tx1"/>
                </a:solidFill>
              </a:rPr>
              <a:t> </a:t>
            </a:r>
            <a:br>
              <a:rPr lang="nl-BE" u="none" dirty="0">
                <a:solidFill>
                  <a:schemeClr val="tx1"/>
                </a:solidFill>
              </a:rPr>
            </a:br>
            <a:r>
              <a:rPr lang="nl-BE" u="none" dirty="0" smtClean="0">
                <a:solidFill>
                  <a:schemeClr val="tx1"/>
                </a:solidFill>
              </a:rPr>
              <a:t>A </a:t>
            </a:r>
            <a:r>
              <a:rPr lang="nl-BE" u="none" dirty="0">
                <a:solidFill>
                  <a:schemeClr val="tx1"/>
                </a:solidFill>
              </a:rPr>
              <a:t>smart solution on co-</a:t>
            </a:r>
            <a:r>
              <a:rPr lang="nl-BE" u="none" dirty="0" err="1">
                <a:solidFill>
                  <a:schemeClr val="tx1"/>
                </a:solidFill>
              </a:rPr>
              <a:t>production</a:t>
            </a:r>
            <a:r>
              <a:rPr lang="nl-BE" u="none" dirty="0">
                <a:solidFill>
                  <a:schemeClr val="tx1"/>
                </a:solidFill>
              </a:rPr>
              <a:t>  </a:t>
            </a:r>
            <a:r>
              <a:rPr lang="nl-BE" dirty="0">
                <a:solidFill>
                  <a:schemeClr val="tx1"/>
                </a:solidFill>
              </a:rPr>
              <a:t/>
            </a:r>
            <a:br>
              <a:rPr lang="nl-BE" dirty="0">
                <a:solidFill>
                  <a:schemeClr val="tx1"/>
                </a:solidFill>
              </a:rPr>
            </a:br>
            <a:endParaRPr lang="nl-BE" dirty="0">
              <a:solidFill>
                <a:schemeClr val="tx1"/>
              </a:solidFill>
            </a:endParaRPr>
          </a:p>
        </p:txBody>
      </p:sp>
    </p:spTree>
    <p:extLst>
      <p:ext uri="{BB962C8B-B14F-4D97-AF65-F5344CB8AC3E}">
        <p14:creationId xmlns:p14="http://schemas.microsoft.com/office/powerpoint/2010/main" val="691721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8794" r="38794"/>
          <a:stretch>
            <a:fillRect/>
          </a:stretch>
        </p:blipFill>
        <p:spPr/>
      </p:pic>
      <p:sp>
        <p:nvSpPr>
          <p:cNvPr id="6" name="Tijdelijke aanduiding voor tekst 5"/>
          <p:cNvSpPr>
            <a:spLocks noGrp="1"/>
          </p:cNvSpPr>
          <p:nvPr>
            <p:ph type="body" sz="quarter" idx="13"/>
          </p:nvPr>
        </p:nvSpPr>
        <p:spPr/>
        <p:txBody>
          <a:bodyPr/>
          <a:lstStyle/>
          <a:p>
            <a:r>
              <a:rPr lang="nl-BE" b="1" dirty="0">
                <a:latin typeface="Calibri" panose="020F0502020204030204" pitchFamily="34" charset="0"/>
              </a:rPr>
              <a:t>“DE SITE”: </a:t>
            </a:r>
            <a:r>
              <a:rPr lang="en-GB" b="1" dirty="0" smtClean="0">
                <a:latin typeface="Calibri" panose="020F0502020204030204" pitchFamily="34" charset="0"/>
                <a:cs typeface="Century Gothic"/>
              </a:rPr>
              <a:t>an </a:t>
            </a:r>
            <a:r>
              <a:rPr lang="en-GB" b="1" dirty="0">
                <a:latin typeface="Calibri" panose="020F0502020204030204" pitchFamily="34" charset="0"/>
                <a:cs typeface="Century Gothic"/>
              </a:rPr>
              <a:t>old industrial </a:t>
            </a:r>
          </a:p>
          <a:p>
            <a:r>
              <a:rPr lang="en-GB" b="1" dirty="0">
                <a:latin typeface="Calibri" panose="020F0502020204030204" pitchFamily="34" charset="0"/>
                <a:cs typeface="Century Gothic"/>
              </a:rPr>
              <a:t>waste platform converted </a:t>
            </a:r>
          </a:p>
          <a:p>
            <a:r>
              <a:rPr lang="en-GB" b="1" dirty="0">
                <a:latin typeface="Calibri" panose="020F0502020204030204" pitchFamily="34" charset="0"/>
                <a:cs typeface="Century Gothic"/>
              </a:rPr>
              <a:t>in a lively meeting place </a:t>
            </a:r>
          </a:p>
          <a:p>
            <a:endParaRPr lang="nl-BE" dirty="0"/>
          </a:p>
        </p:txBody>
      </p:sp>
      <p:pic>
        <p:nvPicPr>
          <p:cNvPr id="10" name="Tijdelijke aanduiding voor afbeelding 9"/>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3464" r="33464"/>
          <a:stretch>
            <a:fillRect/>
          </a:stretch>
        </p:blipFill>
        <p:spPr/>
      </p:pic>
    </p:spTree>
    <p:extLst>
      <p:ext uri="{BB962C8B-B14F-4D97-AF65-F5344CB8AC3E}">
        <p14:creationId xmlns:p14="http://schemas.microsoft.com/office/powerpoint/2010/main" val="349751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5384" r="35384"/>
          <a:stretch>
            <a:fillRect/>
          </a:stretch>
        </p:blipFill>
        <p:spPr/>
      </p:pic>
      <p:pic>
        <p:nvPicPr>
          <p:cNvPr id="8" name="Tijdelijke aanduiding voor afbeelding 7"/>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8974" r="38974"/>
          <a:stretch>
            <a:fillRect/>
          </a:stretch>
        </p:blipFill>
        <p:spPr/>
      </p:pic>
      <p:sp>
        <p:nvSpPr>
          <p:cNvPr id="6" name="Tijdelijke aanduiding voor tekst 5"/>
          <p:cNvSpPr>
            <a:spLocks noGrp="1"/>
          </p:cNvSpPr>
          <p:nvPr>
            <p:ph type="body" sz="quarter" idx="13"/>
          </p:nvPr>
        </p:nvSpPr>
        <p:spPr/>
        <p:txBody>
          <a:bodyPr/>
          <a:lstStyle/>
          <a:p>
            <a:r>
              <a:rPr lang="nl-BE" b="1" dirty="0">
                <a:solidFill>
                  <a:prstClr val="white"/>
                </a:solidFill>
              </a:rPr>
              <a:t>DOK :</a:t>
            </a:r>
          </a:p>
          <a:p>
            <a:r>
              <a:rPr lang="nl-BE" b="1" dirty="0" err="1">
                <a:solidFill>
                  <a:prstClr val="white"/>
                </a:solidFill>
              </a:rPr>
              <a:t>attract</a:t>
            </a:r>
            <a:r>
              <a:rPr lang="nl-BE" b="1" dirty="0">
                <a:solidFill>
                  <a:prstClr val="white"/>
                </a:solidFill>
              </a:rPr>
              <a:t> new </a:t>
            </a:r>
            <a:r>
              <a:rPr lang="nl-BE" b="1" dirty="0" err="1">
                <a:solidFill>
                  <a:prstClr val="white"/>
                </a:solidFill>
              </a:rPr>
              <a:t>people</a:t>
            </a:r>
            <a:r>
              <a:rPr lang="nl-BE" b="1" dirty="0">
                <a:solidFill>
                  <a:prstClr val="white"/>
                </a:solidFill>
              </a:rPr>
              <a:t> </a:t>
            </a:r>
            <a:r>
              <a:rPr lang="nl-BE" b="1" dirty="0" err="1">
                <a:solidFill>
                  <a:prstClr val="white"/>
                </a:solidFill>
              </a:rPr>
              <a:t>to</a:t>
            </a:r>
            <a:r>
              <a:rPr lang="nl-BE" b="1" dirty="0">
                <a:solidFill>
                  <a:prstClr val="white"/>
                </a:solidFill>
              </a:rPr>
              <a:t> a </a:t>
            </a:r>
            <a:r>
              <a:rPr lang="nl-BE" b="1" dirty="0" err="1">
                <a:solidFill>
                  <a:prstClr val="white"/>
                </a:solidFill>
              </a:rPr>
              <a:t>place</a:t>
            </a:r>
            <a:r>
              <a:rPr lang="nl-BE" b="1" dirty="0">
                <a:solidFill>
                  <a:prstClr val="white"/>
                </a:solidFill>
              </a:rPr>
              <a:t> </a:t>
            </a:r>
            <a:r>
              <a:rPr lang="nl-BE" b="1" dirty="0" err="1">
                <a:solidFill>
                  <a:prstClr val="white"/>
                </a:solidFill>
              </a:rPr>
              <a:t>unknown</a:t>
            </a:r>
            <a:r>
              <a:rPr lang="nl-BE" b="1" dirty="0">
                <a:solidFill>
                  <a:prstClr val="white"/>
                </a:solidFill>
              </a:rPr>
              <a:t>  / </a:t>
            </a:r>
            <a:r>
              <a:rPr lang="nl-BE" b="1" dirty="0" err="1">
                <a:solidFill>
                  <a:prstClr val="white"/>
                </a:solidFill>
              </a:rPr>
              <a:t>testing</a:t>
            </a:r>
            <a:r>
              <a:rPr lang="nl-BE" b="1" dirty="0">
                <a:solidFill>
                  <a:prstClr val="white"/>
                </a:solidFill>
              </a:rPr>
              <a:t> </a:t>
            </a:r>
            <a:r>
              <a:rPr lang="nl-BE" b="1" dirty="0" err="1">
                <a:solidFill>
                  <a:prstClr val="white"/>
                </a:solidFill>
              </a:rPr>
              <a:t>ground</a:t>
            </a:r>
            <a:r>
              <a:rPr lang="nl-BE" b="1" dirty="0">
                <a:solidFill>
                  <a:prstClr val="white"/>
                </a:solidFill>
              </a:rPr>
              <a:t> </a:t>
            </a:r>
            <a:r>
              <a:rPr lang="nl-BE" b="1" dirty="0" err="1">
                <a:solidFill>
                  <a:prstClr val="white"/>
                </a:solidFill>
              </a:rPr>
              <a:t>for</a:t>
            </a:r>
            <a:r>
              <a:rPr lang="nl-BE" b="1" dirty="0">
                <a:solidFill>
                  <a:prstClr val="white"/>
                </a:solidFill>
              </a:rPr>
              <a:t> new </a:t>
            </a:r>
            <a:r>
              <a:rPr lang="nl-BE" b="1" dirty="0" err="1">
                <a:solidFill>
                  <a:prstClr val="white"/>
                </a:solidFill>
              </a:rPr>
              <a:t>uses</a:t>
            </a:r>
            <a:r>
              <a:rPr lang="nl-BE" b="1" dirty="0">
                <a:solidFill>
                  <a:prstClr val="white"/>
                </a:solidFill>
              </a:rPr>
              <a:t> &amp; </a:t>
            </a:r>
            <a:r>
              <a:rPr lang="nl-BE" b="1" dirty="0" err="1">
                <a:solidFill>
                  <a:prstClr val="white"/>
                </a:solidFill>
              </a:rPr>
              <a:t>activities</a:t>
            </a:r>
            <a:r>
              <a:rPr lang="nl-BE" b="1" dirty="0">
                <a:solidFill>
                  <a:prstClr val="white"/>
                </a:solidFill>
              </a:rPr>
              <a:t>  </a:t>
            </a:r>
          </a:p>
          <a:p>
            <a:endParaRPr lang="nl-BE" dirty="0"/>
          </a:p>
        </p:txBody>
      </p:sp>
    </p:spTree>
    <p:extLst>
      <p:ext uri="{BB962C8B-B14F-4D97-AF65-F5344CB8AC3E}">
        <p14:creationId xmlns:p14="http://schemas.microsoft.com/office/powerpoint/2010/main" val="266094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556" r="5556"/>
          <a:stretch>
            <a:fillRect/>
          </a:stretch>
        </p:blipFill>
        <p:spPr/>
      </p:pic>
      <p:sp>
        <p:nvSpPr>
          <p:cNvPr id="6" name="Tijdelijke aanduiding voor tekst 5"/>
          <p:cNvSpPr>
            <a:spLocks noGrp="1"/>
          </p:cNvSpPr>
          <p:nvPr>
            <p:ph type="body" sz="quarter" idx="12"/>
          </p:nvPr>
        </p:nvSpPr>
        <p:spPr/>
        <p:txBody>
          <a:bodyPr/>
          <a:lstStyle/>
          <a:p>
            <a:r>
              <a:rPr lang="nl-BE" sz="2000" b="1" dirty="0" err="1">
                <a:latin typeface="Calibri" panose="020F0502020204030204" pitchFamily="34" charset="0"/>
                <a:cs typeface="Century Gothic"/>
              </a:rPr>
              <a:t>Temporary</a:t>
            </a:r>
            <a:r>
              <a:rPr lang="nl-BE" sz="2000" b="1" dirty="0">
                <a:latin typeface="Calibri" panose="020F0502020204030204" pitchFamily="34" charset="0"/>
                <a:cs typeface="Century Gothic"/>
              </a:rPr>
              <a:t> </a:t>
            </a:r>
            <a:r>
              <a:rPr lang="nl-BE" sz="2000" b="1" dirty="0" err="1">
                <a:latin typeface="Calibri" panose="020F0502020204030204" pitchFamily="34" charset="0"/>
                <a:cs typeface="Century Gothic"/>
              </a:rPr>
              <a:t>use</a:t>
            </a:r>
            <a:r>
              <a:rPr lang="nl-BE" sz="2000" b="1" dirty="0">
                <a:latin typeface="Calibri" panose="020F0502020204030204" pitchFamily="34" charset="0"/>
                <a:cs typeface="Century Gothic"/>
              </a:rPr>
              <a:t> as a bridge </a:t>
            </a:r>
            <a:r>
              <a:rPr lang="nl-BE" sz="2000" b="1" dirty="0" err="1">
                <a:latin typeface="Calibri" panose="020F0502020204030204" pitchFamily="34" charset="0"/>
                <a:cs typeface="Century Gothic"/>
              </a:rPr>
              <a:t>to</a:t>
            </a:r>
            <a:r>
              <a:rPr lang="nl-BE" sz="2000" b="1" dirty="0">
                <a:latin typeface="Calibri" panose="020F0502020204030204" pitchFamily="34" charset="0"/>
                <a:cs typeface="Century Gothic"/>
              </a:rPr>
              <a:t> a new </a:t>
            </a:r>
            <a:r>
              <a:rPr lang="nl-BE" sz="2000" b="1" dirty="0" err="1">
                <a:latin typeface="Calibri" panose="020F0502020204030204" pitchFamily="34" charset="0"/>
                <a:cs typeface="Century Gothic"/>
              </a:rPr>
              <a:t>development</a:t>
            </a:r>
            <a:r>
              <a:rPr lang="nl-BE" sz="2000" b="1" dirty="0">
                <a:latin typeface="Calibri" panose="020F0502020204030204" pitchFamily="34" charset="0"/>
                <a:cs typeface="Century Gothic"/>
              </a:rPr>
              <a:t>  </a:t>
            </a:r>
          </a:p>
          <a:p>
            <a:endParaRPr lang="nl-BE" dirty="0"/>
          </a:p>
        </p:txBody>
      </p:sp>
    </p:spTree>
    <p:extLst>
      <p:ext uri="{BB962C8B-B14F-4D97-AF65-F5344CB8AC3E}">
        <p14:creationId xmlns:p14="http://schemas.microsoft.com/office/powerpoint/2010/main" val="537296100"/>
      </p:ext>
    </p:extLst>
  </p:cSld>
  <p:clrMapOvr>
    <a:masterClrMapping/>
  </p:clrMapOvr>
</p:sld>
</file>

<file path=ppt/theme/theme1.xml><?xml version="1.0" encoding="utf-8"?>
<a:theme xmlns:a="http://schemas.openxmlformats.org/drawingml/2006/main" name="Refill_DE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Refill_DEF</Template>
  <TotalTime>296</TotalTime>
  <Words>2098</Words>
  <Application>Microsoft Office PowerPoint</Application>
  <PresentationFormat>Diavoorstelling (16:9)</PresentationFormat>
  <Paragraphs>195</Paragraphs>
  <Slides>30</Slides>
  <Notes>23</Notes>
  <HiddenSlides>0</HiddenSlides>
  <MMClips>0</MMClips>
  <ScaleCrop>false</ScaleCrop>
  <HeadingPairs>
    <vt:vector size="4" baseType="variant">
      <vt:variant>
        <vt:lpstr>Thema</vt:lpstr>
      </vt:variant>
      <vt:variant>
        <vt:i4>2</vt:i4>
      </vt:variant>
      <vt:variant>
        <vt:lpstr>Diatitels</vt:lpstr>
      </vt:variant>
      <vt:variant>
        <vt:i4>30</vt:i4>
      </vt:variant>
    </vt:vector>
  </HeadingPairs>
  <TitlesOfParts>
    <vt:vector size="32" baseType="lpstr">
      <vt:lpstr>Refill_DEF</vt:lpstr>
      <vt:lpstr>Kantoorthema</vt:lpstr>
      <vt:lpstr>PowerPoint-presentatie</vt:lpstr>
      <vt:lpstr> Temporary use  of vacancy as a driving force for  co-creation &amp; innovation  in GHENT  </vt:lpstr>
      <vt:lpstr>PowerPoint-presentatie</vt:lpstr>
      <vt:lpstr>PowerPoint-presentatie</vt:lpstr>
      <vt:lpstr>PowerPoint-presentatie</vt:lpstr>
      <vt:lpstr>Temporary use  A smart solution on co-production   </vt:lpstr>
      <vt:lpstr>PowerPoint-presentatie</vt:lpstr>
      <vt:lpstr>PowerPoint-presentatie</vt:lpstr>
      <vt:lpstr>PowerPoint-presentatie</vt:lpstr>
      <vt:lpstr>PowerPoint-presentatie</vt:lpstr>
      <vt:lpstr>PowerPoint-presentatie</vt:lpstr>
      <vt:lpstr>Tijdelijke invullingen van stadseigendommen in kader van 3-stappen plan anti-kraak</vt:lpstr>
      <vt:lpstr>3-stappen plan anti-kraak goedgekeurd volgens collegebesluit d.d. 3/6/2010</vt:lpstr>
      <vt:lpstr>Tweede stap: Overeenkomst bezetting ter bede</vt:lpstr>
      <vt:lpstr>Kasteel de Pélichy</vt:lpstr>
      <vt:lpstr>werkwijze</vt:lpstr>
      <vt:lpstr>Voordelen van tijdelijke ingebruikname</vt:lpstr>
      <vt:lpstr>Knelpunten</vt:lpstr>
      <vt:lpstr>voorbeelden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“Nothing is more permanent than the temporary” </vt:lpstr>
      <vt:lpstr>PowerPoint-presentatie</vt:lpstr>
    </vt:vector>
  </TitlesOfParts>
  <Company>Digipolis Gent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Tytgadt Emma</dc:creator>
  <cp:lastModifiedBy>Tytgadt Emma</cp:lastModifiedBy>
  <cp:revision>21</cp:revision>
  <dcterms:created xsi:type="dcterms:W3CDTF">2017-05-10T12:38:50Z</dcterms:created>
  <dcterms:modified xsi:type="dcterms:W3CDTF">2017-05-11T14:47:20Z</dcterms:modified>
</cp:coreProperties>
</file>