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sldIdLst>
    <p:sldId id="256" r:id="rId2"/>
    <p:sldId id="257" r:id="rId3"/>
    <p:sldId id="258" r:id="rId4"/>
    <p:sldId id="263" r:id="rId5"/>
    <p:sldId id="260" r:id="rId6"/>
    <p:sldId id="261" r:id="rId7"/>
    <p:sldId id="266" r:id="rId8"/>
    <p:sldId id="265" r:id="rId9"/>
    <p:sldId id="264" r:id="rId10"/>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nder Galjaard" initials="SG" lastIdx="0" clrIdx="0">
    <p:extLst>
      <p:ext uri="{19B8F6BF-5375-455C-9EA6-DF929625EA0E}">
        <p15:presenceInfo xmlns:p15="http://schemas.microsoft.com/office/powerpoint/2012/main" userId="Sander Galjaard"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782" y="6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a:t>Klik om de stijl te bewerken</a:t>
            </a:r>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p>
            <a:fld id="{7A41E662-3F7C-4DD1-B505-9280FC61B291}" type="datetimeFigureOut">
              <a:rPr lang="nl-NL" smtClean="0"/>
              <a:t>28-5-2017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DAB2773-70DB-4984-B1A0-78DE612E5EBD}" type="slidenum">
              <a:rPr lang="nl-NL" smtClean="0"/>
              <a:t>‹nr.›</a:t>
            </a:fld>
            <a:endParaRPr lang="nl-NL"/>
          </a:p>
        </p:txBody>
      </p:sp>
    </p:spTree>
    <p:extLst>
      <p:ext uri="{BB962C8B-B14F-4D97-AF65-F5344CB8AC3E}">
        <p14:creationId xmlns:p14="http://schemas.microsoft.com/office/powerpoint/2010/main" val="13883746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7A41E662-3F7C-4DD1-B505-9280FC61B291}" type="datetimeFigureOut">
              <a:rPr lang="nl-NL" smtClean="0"/>
              <a:t>28-5-2017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DAB2773-70DB-4984-B1A0-78DE612E5EBD}" type="slidenum">
              <a:rPr lang="nl-NL" smtClean="0"/>
              <a:t>‹nr.›</a:t>
            </a:fld>
            <a:endParaRPr lang="nl-NL"/>
          </a:p>
        </p:txBody>
      </p:sp>
    </p:spTree>
    <p:extLst>
      <p:ext uri="{BB962C8B-B14F-4D97-AF65-F5344CB8AC3E}">
        <p14:creationId xmlns:p14="http://schemas.microsoft.com/office/powerpoint/2010/main" val="12791261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7A41E662-3F7C-4DD1-B505-9280FC61B291}" type="datetimeFigureOut">
              <a:rPr lang="nl-NL" smtClean="0"/>
              <a:t>28-5-2017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DAB2773-70DB-4984-B1A0-78DE612E5EBD}" type="slidenum">
              <a:rPr lang="nl-NL" smtClean="0"/>
              <a:t>‹nr.›</a:t>
            </a:fld>
            <a:endParaRPr lang="nl-NL"/>
          </a:p>
        </p:txBody>
      </p:sp>
    </p:spTree>
    <p:extLst>
      <p:ext uri="{BB962C8B-B14F-4D97-AF65-F5344CB8AC3E}">
        <p14:creationId xmlns:p14="http://schemas.microsoft.com/office/powerpoint/2010/main" val="40498293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7A41E662-3F7C-4DD1-B505-9280FC61B291}" type="datetimeFigureOut">
              <a:rPr lang="nl-NL" smtClean="0"/>
              <a:t>28-5-2017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DAB2773-70DB-4984-B1A0-78DE612E5EBD}" type="slidenum">
              <a:rPr lang="nl-NL" smtClean="0"/>
              <a:t>‹nr.›</a:t>
            </a:fld>
            <a:endParaRPr lang="nl-NL"/>
          </a:p>
        </p:txBody>
      </p:sp>
    </p:spTree>
    <p:extLst>
      <p:ext uri="{BB962C8B-B14F-4D97-AF65-F5344CB8AC3E}">
        <p14:creationId xmlns:p14="http://schemas.microsoft.com/office/powerpoint/2010/main" val="4643794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a:t>Klik om de stijl te bewerken</a:t>
            </a:r>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Tijdelijke aanduiding voor datum 3"/>
          <p:cNvSpPr>
            <a:spLocks noGrp="1"/>
          </p:cNvSpPr>
          <p:nvPr>
            <p:ph type="dt" sz="half" idx="10"/>
          </p:nvPr>
        </p:nvSpPr>
        <p:spPr/>
        <p:txBody>
          <a:bodyPr/>
          <a:lstStyle/>
          <a:p>
            <a:fld id="{7A41E662-3F7C-4DD1-B505-9280FC61B291}" type="datetimeFigureOut">
              <a:rPr lang="nl-NL" smtClean="0"/>
              <a:t>28-5-2017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DAB2773-70DB-4984-B1A0-78DE612E5EBD}" type="slidenum">
              <a:rPr lang="nl-NL" smtClean="0"/>
              <a:t>‹nr.›</a:t>
            </a:fld>
            <a:endParaRPr lang="nl-NL"/>
          </a:p>
        </p:txBody>
      </p:sp>
    </p:spTree>
    <p:extLst>
      <p:ext uri="{BB962C8B-B14F-4D97-AF65-F5344CB8AC3E}">
        <p14:creationId xmlns:p14="http://schemas.microsoft.com/office/powerpoint/2010/main" val="28877971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7A41E662-3F7C-4DD1-B505-9280FC61B291}" type="datetimeFigureOut">
              <a:rPr lang="nl-NL" smtClean="0"/>
              <a:t>28-5-2017</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CDAB2773-70DB-4984-B1A0-78DE612E5EBD}" type="slidenum">
              <a:rPr lang="nl-NL" smtClean="0"/>
              <a:t>‹nr.›</a:t>
            </a:fld>
            <a:endParaRPr lang="nl-NL"/>
          </a:p>
        </p:txBody>
      </p:sp>
    </p:spTree>
    <p:extLst>
      <p:ext uri="{BB962C8B-B14F-4D97-AF65-F5344CB8AC3E}">
        <p14:creationId xmlns:p14="http://schemas.microsoft.com/office/powerpoint/2010/main" val="1239349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a:t>Klik om de stijl te bewerken</a:t>
            </a:r>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7A41E662-3F7C-4DD1-B505-9280FC61B291}" type="datetimeFigureOut">
              <a:rPr lang="nl-NL" smtClean="0"/>
              <a:t>28-5-2017</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CDAB2773-70DB-4984-B1A0-78DE612E5EBD}" type="slidenum">
              <a:rPr lang="nl-NL" smtClean="0"/>
              <a:t>‹nr.›</a:t>
            </a:fld>
            <a:endParaRPr lang="nl-NL"/>
          </a:p>
        </p:txBody>
      </p:sp>
    </p:spTree>
    <p:extLst>
      <p:ext uri="{BB962C8B-B14F-4D97-AF65-F5344CB8AC3E}">
        <p14:creationId xmlns:p14="http://schemas.microsoft.com/office/powerpoint/2010/main" val="23486648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7A41E662-3F7C-4DD1-B505-9280FC61B291}" type="datetimeFigureOut">
              <a:rPr lang="nl-NL" smtClean="0"/>
              <a:t>28-5-2017</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CDAB2773-70DB-4984-B1A0-78DE612E5EBD}" type="slidenum">
              <a:rPr lang="nl-NL" smtClean="0"/>
              <a:t>‹nr.›</a:t>
            </a:fld>
            <a:endParaRPr lang="nl-NL"/>
          </a:p>
        </p:txBody>
      </p:sp>
    </p:spTree>
    <p:extLst>
      <p:ext uri="{BB962C8B-B14F-4D97-AF65-F5344CB8AC3E}">
        <p14:creationId xmlns:p14="http://schemas.microsoft.com/office/powerpoint/2010/main" val="29387751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7A41E662-3F7C-4DD1-B505-9280FC61B291}" type="datetimeFigureOut">
              <a:rPr lang="nl-NL" smtClean="0"/>
              <a:t>28-5-2017</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CDAB2773-70DB-4984-B1A0-78DE612E5EBD}" type="slidenum">
              <a:rPr lang="nl-NL" smtClean="0"/>
              <a:t>‹nr.›</a:t>
            </a:fld>
            <a:endParaRPr lang="nl-NL"/>
          </a:p>
        </p:txBody>
      </p:sp>
    </p:spTree>
    <p:extLst>
      <p:ext uri="{BB962C8B-B14F-4D97-AF65-F5344CB8AC3E}">
        <p14:creationId xmlns:p14="http://schemas.microsoft.com/office/powerpoint/2010/main" val="5818043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a:t>Klik om de stijl te bewerken</a:t>
            </a:r>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Tijdelijke aanduiding voor datum 4"/>
          <p:cNvSpPr>
            <a:spLocks noGrp="1"/>
          </p:cNvSpPr>
          <p:nvPr>
            <p:ph type="dt" sz="half" idx="10"/>
          </p:nvPr>
        </p:nvSpPr>
        <p:spPr/>
        <p:txBody>
          <a:bodyPr/>
          <a:lstStyle/>
          <a:p>
            <a:fld id="{7A41E662-3F7C-4DD1-B505-9280FC61B291}" type="datetimeFigureOut">
              <a:rPr lang="nl-NL" smtClean="0"/>
              <a:t>28-5-2017</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CDAB2773-70DB-4984-B1A0-78DE612E5EBD}" type="slidenum">
              <a:rPr lang="nl-NL" smtClean="0"/>
              <a:t>‹nr.›</a:t>
            </a:fld>
            <a:endParaRPr lang="nl-NL"/>
          </a:p>
        </p:txBody>
      </p:sp>
    </p:spTree>
    <p:extLst>
      <p:ext uri="{BB962C8B-B14F-4D97-AF65-F5344CB8AC3E}">
        <p14:creationId xmlns:p14="http://schemas.microsoft.com/office/powerpoint/2010/main" val="39928403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a:t>Klik om de stijl te bewerken</a:t>
            </a:r>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Tijdelijke aanduiding voor datum 4"/>
          <p:cNvSpPr>
            <a:spLocks noGrp="1"/>
          </p:cNvSpPr>
          <p:nvPr>
            <p:ph type="dt" sz="half" idx="10"/>
          </p:nvPr>
        </p:nvSpPr>
        <p:spPr/>
        <p:txBody>
          <a:bodyPr/>
          <a:lstStyle/>
          <a:p>
            <a:fld id="{7A41E662-3F7C-4DD1-B505-9280FC61B291}" type="datetimeFigureOut">
              <a:rPr lang="nl-NL" smtClean="0"/>
              <a:t>28-5-2017</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CDAB2773-70DB-4984-B1A0-78DE612E5EBD}" type="slidenum">
              <a:rPr lang="nl-NL" smtClean="0"/>
              <a:t>‹nr.›</a:t>
            </a:fld>
            <a:endParaRPr lang="nl-NL"/>
          </a:p>
        </p:txBody>
      </p:sp>
    </p:spTree>
    <p:extLst>
      <p:ext uri="{BB962C8B-B14F-4D97-AF65-F5344CB8AC3E}">
        <p14:creationId xmlns:p14="http://schemas.microsoft.com/office/powerpoint/2010/main" val="2474880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10000"/>
            <a:lum/>
          </a:blip>
          <a:srcRect/>
          <a:stretch>
            <a:fillRect l="-51000" r="-51000"/>
          </a:stretch>
        </a:blipFill>
        <a:effectLst/>
      </p:bgPr>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41E662-3F7C-4DD1-B505-9280FC61B291}" type="datetimeFigureOut">
              <a:rPr lang="nl-NL" smtClean="0"/>
              <a:t>28-5-2017</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AB2773-70DB-4984-B1A0-78DE612E5EBD}" type="slidenum">
              <a:rPr lang="nl-NL" smtClean="0"/>
              <a:t>‹nr.›</a:t>
            </a:fld>
            <a:endParaRPr lang="nl-NL"/>
          </a:p>
        </p:txBody>
      </p:sp>
    </p:spTree>
    <p:extLst>
      <p:ext uri="{BB962C8B-B14F-4D97-AF65-F5344CB8AC3E}">
        <p14:creationId xmlns:p14="http://schemas.microsoft.com/office/powerpoint/2010/main" val="1479619941"/>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pPr algn="ctr"/>
            <a:r>
              <a:rPr lang="nl-NL" dirty="0"/>
              <a:t>Krimp als  motor </a:t>
            </a:r>
            <a:br>
              <a:rPr lang="nl-NL" dirty="0"/>
            </a:br>
            <a:r>
              <a:rPr lang="nl-NL" dirty="0"/>
              <a:t>voor beweging</a:t>
            </a:r>
          </a:p>
        </p:txBody>
      </p:sp>
      <p:sp>
        <p:nvSpPr>
          <p:cNvPr id="3" name="Ondertitel 2"/>
          <p:cNvSpPr>
            <a:spLocks noGrp="1"/>
          </p:cNvSpPr>
          <p:nvPr>
            <p:ph type="subTitle" idx="1"/>
          </p:nvPr>
        </p:nvSpPr>
        <p:spPr/>
        <p:txBody>
          <a:bodyPr/>
          <a:lstStyle/>
          <a:p>
            <a:r>
              <a:rPr lang="nl-NL" dirty="0"/>
              <a:t>Een traject voor onderwijskundig en persoonlijk leiderschap</a:t>
            </a:r>
          </a:p>
        </p:txBody>
      </p:sp>
    </p:spTree>
    <p:extLst>
      <p:ext uri="{BB962C8B-B14F-4D97-AF65-F5344CB8AC3E}">
        <p14:creationId xmlns:p14="http://schemas.microsoft.com/office/powerpoint/2010/main" val="27444525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Probleem – wat komt er op je af?</a:t>
            </a:r>
          </a:p>
        </p:txBody>
      </p:sp>
      <p:pic>
        <p:nvPicPr>
          <p:cNvPr id="6" name="Tijdelijke aanduiding voor inhoud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593255" y="1052736"/>
            <a:ext cx="5362296" cy="4536503"/>
          </a:xfrm>
        </p:spPr>
      </p:pic>
      <p:sp>
        <p:nvSpPr>
          <p:cNvPr id="4" name="Tijdelijke aanduiding voor tekst 3"/>
          <p:cNvSpPr>
            <a:spLocks noGrp="1"/>
          </p:cNvSpPr>
          <p:nvPr>
            <p:ph type="body" sz="half" idx="2"/>
          </p:nvPr>
        </p:nvSpPr>
        <p:spPr/>
        <p:txBody>
          <a:bodyPr/>
          <a:lstStyle/>
          <a:p>
            <a:r>
              <a:rPr lang="nl-NL" sz="2400" dirty="0" err="1"/>
              <a:t>Leerlingdaling</a:t>
            </a:r>
            <a:r>
              <a:rPr lang="nl-NL" sz="2400" dirty="0"/>
              <a:t> t.g.v. demografische ontwikkeling in de regio. </a:t>
            </a:r>
          </a:p>
          <a:p>
            <a:endParaRPr lang="nl-NL" sz="2400" dirty="0"/>
          </a:p>
          <a:p>
            <a:r>
              <a:rPr lang="nl-NL" sz="2400" dirty="0"/>
              <a:t>Gevolg:</a:t>
            </a:r>
          </a:p>
          <a:p>
            <a:r>
              <a:rPr lang="nl-NL" sz="2400" dirty="0" err="1"/>
              <a:t>Leerlingdaling</a:t>
            </a:r>
            <a:r>
              <a:rPr lang="nl-NL" sz="2400" dirty="0"/>
              <a:t> op school en daarmee gevolgen voor huisvesting</a:t>
            </a:r>
          </a:p>
        </p:txBody>
      </p:sp>
    </p:spTree>
    <p:extLst>
      <p:ext uri="{BB962C8B-B14F-4D97-AF65-F5344CB8AC3E}">
        <p14:creationId xmlns:p14="http://schemas.microsoft.com/office/powerpoint/2010/main" val="2440930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Vraagstelling</a:t>
            </a:r>
          </a:p>
        </p:txBody>
      </p:sp>
      <p:sp>
        <p:nvSpPr>
          <p:cNvPr id="3" name="Tijdelijke aanduiding voor inhoud 2"/>
          <p:cNvSpPr>
            <a:spLocks noGrp="1"/>
          </p:cNvSpPr>
          <p:nvPr>
            <p:ph idx="1"/>
          </p:nvPr>
        </p:nvSpPr>
        <p:spPr/>
        <p:txBody>
          <a:bodyPr>
            <a:normAutofit fontScale="92500" lnSpcReduction="10000"/>
          </a:bodyPr>
          <a:lstStyle/>
          <a:p>
            <a:pPr marL="0" indent="0">
              <a:buNone/>
            </a:pPr>
            <a:r>
              <a:rPr lang="nl-NL" dirty="0"/>
              <a:t>1	Welke onderwijskundige oplossingen gebruiken scholen die te maken hebben met teruglopende leerlingaantallen en wat betekent dit voor de lespraktijk van de leraar?</a:t>
            </a:r>
            <a:br>
              <a:rPr lang="nl-NL" dirty="0"/>
            </a:br>
            <a:r>
              <a:rPr lang="nl-NL" dirty="0"/>
              <a:t> </a:t>
            </a:r>
          </a:p>
          <a:p>
            <a:pPr marL="0" indent="0">
              <a:buNone/>
            </a:pPr>
            <a:r>
              <a:rPr lang="nl-NL" dirty="0"/>
              <a:t>2	Tot welke onderwijskundige oplossingen komen scholen wanneer ze in hun keuzeproces worden begeleid met behulp van het instrument ‘organisatieopstellingen’ en hoe wordt het instrument ervaren? </a:t>
            </a:r>
          </a:p>
          <a:p>
            <a:endParaRPr lang="nl-NL" dirty="0"/>
          </a:p>
        </p:txBody>
      </p:sp>
    </p:spTree>
    <p:extLst>
      <p:ext uri="{BB962C8B-B14F-4D97-AF65-F5344CB8AC3E}">
        <p14:creationId xmlns:p14="http://schemas.microsoft.com/office/powerpoint/2010/main" val="23160826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Werkwijze</a:t>
            </a:r>
          </a:p>
        </p:txBody>
      </p:sp>
      <p:sp>
        <p:nvSpPr>
          <p:cNvPr id="3" name="Tijdelijke aanduiding voor inhoud 2"/>
          <p:cNvSpPr>
            <a:spLocks noGrp="1"/>
          </p:cNvSpPr>
          <p:nvPr>
            <p:ph idx="1"/>
          </p:nvPr>
        </p:nvSpPr>
        <p:spPr/>
        <p:txBody>
          <a:bodyPr>
            <a:normAutofit fontScale="92500" lnSpcReduction="10000"/>
          </a:bodyPr>
          <a:lstStyle/>
          <a:p>
            <a:r>
              <a:rPr lang="nl-NL" dirty="0"/>
              <a:t>Inventariserend onderzoek</a:t>
            </a:r>
          </a:p>
          <a:p>
            <a:r>
              <a:rPr lang="nl-NL" dirty="0"/>
              <a:t>Besturen/scholen benaderen</a:t>
            </a:r>
          </a:p>
          <a:p>
            <a:r>
              <a:rPr lang="nl-NL" dirty="0"/>
              <a:t>Interview kader opstellen</a:t>
            </a:r>
          </a:p>
          <a:p>
            <a:r>
              <a:rPr lang="nl-NL" dirty="0"/>
              <a:t>Telefonisch interviewen/live interviewen</a:t>
            </a:r>
          </a:p>
          <a:p>
            <a:pPr lvl="1"/>
            <a:r>
              <a:rPr lang="nl-NL" dirty="0"/>
              <a:t>Probleem inventariseren: wat en waar is het voelbaar?</a:t>
            </a:r>
          </a:p>
          <a:p>
            <a:pPr lvl="1"/>
            <a:r>
              <a:rPr lang="nl-NL" dirty="0"/>
              <a:t>Welke maatregelen zijn er genomen? Alle oplossingen behalve onderwijskundig</a:t>
            </a:r>
          </a:p>
          <a:p>
            <a:pPr lvl="1"/>
            <a:r>
              <a:rPr lang="nl-NL" dirty="0"/>
              <a:t>Welke onderwijskundige maatregelen zijn er genomen?</a:t>
            </a:r>
          </a:p>
          <a:p>
            <a:pPr lvl="1"/>
            <a:r>
              <a:rPr lang="nl-NL" dirty="0"/>
              <a:t>Welke mogelijkheden zijn er, onderwijskundig?</a:t>
            </a:r>
          </a:p>
          <a:p>
            <a:pPr lvl="1"/>
            <a:endParaRPr lang="nl-NL" dirty="0"/>
          </a:p>
        </p:txBody>
      </p:sp>
    </p:spTree>
    <p:extLst>
      <p:ext uri="{BB962C8B-B14F-4D97-AF65-F5344CB8AC3E}">
        <p14:creationId xmlns:p14="http://schemas.microsoft.com/office/powerpoint/2010/main" val="7065952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Opbrengsten</a:t>
            </a:r>
          </a:p>
        </p:txBody>
      </p:sp>
      <p:sp>
        <p:nvSpPr>
          <p:cNvPr id="3" name="Tijdelijke aanduiding voor inhoud 2"/>
          <p:cNvSpPr>
            <a:spLocks noGrp="1"/>
          </p:cNvSpPr>
          <p:nvPr>
            <p:ph idx="1"/>
          </p:nvPr>
        </p:nvSpPr>
        <p:spPr>
          <a:xfrm>
            <a:off x="467544" y="1916832"/>
            <a:ext cx="8229600" cy="4020916"/>
          </a:xfrm>
        </p:spPr>
        <p:txBody>
          <a:bodyPr>
            <a:normAutofit fontScale="92500" lnSpcReduction="10000"/>
          </a:bodyPr>
          <a:lstStyle/>
          <a:p>
            <a:r>
              <a:rPr lang="nl-NL" dirty="0"/>
              <a:t>6 (niet-)onderwijskundig strategieën</a:t>
            </a:r>
          </a:p>
          <a:p>
            <a:r>
              <a:rPr lang="nl-NL" dirty="0"/>
              <a:t>Inzichten</a:t>
            </a:r>
          </a:p>
          <a:p>
            <a:pPr lvl="1"/>
            <a:r>
              <a:rPr lang="nl-NL" dirty="0"/>
              <a:t>Probleem oppakken of op bestuurs-of regionaal niveau</a:t>
            </a:r>
          </a:p>
          <a:p>
            <a:pPr lvl="1"/>
            <a:r>
              <a:rPr lang="nl-NL" dirty="0"/>
              <a:t>Onderwijskundige ontwikkeling ingezet, los van krimp. Relatie krimp en onderwijskundige ontwikkeling</a:t>
            </a:r>
          </a:p>
          <a:p>
            <a:pPr lvl="1"/>
            <a:r>
              <a:rPr lang="nl-NL" dirty="0"/>
              <a:t>1</a:t>
            </a:r>
            <a:r>
              <a:rPr lang="nl-NL" baseline="30000" dirty="0"/>
              <a:t>e</a:t>
            </a:r>
            <a:r>
              <a:rPr lang="nl-NL" dirty="0"/>
              <a:t>, 2</a:t>
            </a:r>
            <a:r>
              <a:rPr lang="nl-NL" baseline="30000" dirty="0"/>
              <a:t>e</a:t>
            </a:r>
            <a:r>
              <a:rPr lang="nl-NL" dirty="0"/>
              <a:t> of 3</a:t>
            </a:r>
            <a:r>
              <a:rPr lang="nl-NL" baseline="30000" dirty="0"/>
              <a:t>e</a:t>
            </a:r>
            <a:r>
              <a:rPr lang="nl-NL" dirty="0"/>
              <a:t> orde oplossingen</a:t>
            </a:r>
          </a:p>
          <a:p>
            <a:pPr lvl="1"/>
            <a:r>
              <a:rPr lang="nl-NL" dirty="0"/>
              <a:t>Oplossingen gebracht als onderwijskundig, maar heeft eigenlijk een andere intentie (bezuinigen)</a:t>
            </a:r>
          </a:p>
          <a:p>
            <a:pPr lvl="1"/>
            <a:endParaRPr lang="nl-NL" dirty="0"/>
          </a:p>
          <a:p>
            <a:pPr lvl="1"/>
            <a:endParaRPr lang="nl-NL" dirty="0"/>
          </a:p>
        </p:txBody>
      </p:sp>
    </p:spTree>
    <p:extLst>
      <p:ext uri="{BB962C8B-B14F-4D97-AF65-F5344CB8AC3E}">
        <p14:creationId xmlns:p14="http://schemas.microsoft.com/office/powerpoint/2010/main" val="12701719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Strategieën</a:t>
            </a:r>
          </a:p>
        </p:txBody>
      </p:sp>
      <p:sp>
        <p:nvSpPr>
          <p:cNvPr id="4" name="Tijdelijke aanduiding voor tekst 3"/>
          <p:cNvSpPr>
            <a:spLocks noGrp="1"/>
          </p:cNvSpPr>
          <p:nvPr>
            <p:ph type="body" idx="1"/>
          </p:nvPr>
        </p:nvSpPr>
        <p:spPr/>
        <p:txBody>
          <a:bodyPr/>
          <a:lstStyle/>
          <a:p>
            <a:r>
              <a:rPr lang="nl-NL" dirty="0"/>
              <a:t>Niet onderwijskundig	</a:t>
            </a:r>
          </a:p>
        </p:txBody>
      </p:sp>
      <p:sp>
        <p:nvSpPr>
          <p:cNvPr id="3" name="Tijdelijke aanduiding voor inhoud 2"/>
          <p:cNvSpPr>
            <a:spLocks noGrp="1"/>
          </p:cNvSpPr>
          <p:nvPr>
            <p:ph sz="half" idx="2"/>
          </p:nvPr>
        </p:nvSpPr>
        <p:spPr/>
        <p:txBody>
          <a:bodyPr/>
          <a:lstStyle/>
          <a:p>
            <a:r>
              <a:rPr lang="nl-NL" dirty="0"/>
              <a:t>Bestuurlijke strategie (waaronder samenwerken)</a:t>
            </a:r>
          </a:p>
          <a:p>
            <a:r>
              <a:rPr lang="nl-NL" dirty="0"/>
              <a:t>Organisatorische strategie</a:t>
            </a:r>
          </a:p>
          <a:p>
            <a:r>
              <a:rPr lang="nl-NL" dirty="0"/>
              <a:t>Financiële strategie</a:t>
            </a:r>
          </a:p>
        </p:txBody>
      </p:sp>
      <p:sp>
        <p:nvSpPr>
          <p:cNvPr id="5" name="Tijdelijke aanduiding voor tekst 4"/>
          <p:cNvSpPr>
            <a:spLocks noGrp="1"/>
          </p:cNvSpPr>
          <p:nvPr>
            <p:ph type="body" sz="quarter" idx="3"/>
          </p:nvPr>
        </p:nvSpPr>
        <p:spPr/>
        <p:txBody>
          <a:bodyPr/>
          <a:lstStyle/>
          <a:p>
            <a:r>
              <a:rPr lang="nl-NL" dirty="0"/>
              <a:t>Onderwijskundig</a:t>
            </a:r>
          </a:p>
        </p:txBody>
      </p:sp>
      <p:sp>
        <p:nvSpPr>
          <p:cNvPr id="6" name="Tijdelijke aanduiding voor inhoud 5"/>
          <p:cNvSpPr>
            <a:spLocks noGrp="1"/>
          </p:cNvSpPr>
          <p:nvPr>
            <p:ph sz="quarter" idx="4"/>
          </p:nvPr>
        </p:nvSpPr>
        <p:spPr/>
        <p:txBody>
          <a:bodyPr/>
          <a:lstStyle/>
          <a:p>
            <a:r>
              <a:rPr lang="nl-NL" dirty="0"/>
              <a:t>Concurrentiestrategie</a:t>
            </a:r>
          </a:p>
          <a:p>
            <a:r>
              <a:rPr lang="nl-NL" dirty="0"/>
              <a:t>Kernstrategie</a:t>
            </a:r>
          </a:p>
          <a:p>
            <a:r>
              <a:rPr lang="nl-NL" dirty="0"/>
              <a:t>Flexibele strategie</a:t>
            </a:r>
          </a:p>
          <a:p>
            <a:endParaRPr lang="nl-NL" dirty="0"/>
          </a:p>
        </p:txBody>
      </p:sp>
      <p:sp>
        <p:nvSpPr>
          <p:cNvPr id="7" name="Gedachtewolkje: wolk 6"/>
          <p:cNvSpPr/>
          <p:nvPr/>
        </p:nvSpPr>
        <p:spPr>
          <a:xfrm>
            <a:off x="6334702" y="102432"/>
            <a:ext cx="2160240" cy="1728192"/>
          </a:xfrm>
          <a:prstGeom prst="cloudCallout">
            <a:avLst>
              <a:gd name="adj1" fmla="val -11330"/>
              <a:gd name="adj2" fmla="val 58721"/>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nl-NL"/>
          </a:p>
        </p:txBody>
      </p:sp>
      <p:pic>
        <p:nvPicPr>
          <p:cNvPr id="8" name="Afbeelding 7"/>
          <p:cNvPicPr>
            <a:picLocks noChangeAspect="1"/>
          </p:cNvPicPr>
          <p:nvPr/>
        </p:nvPicPr>
        <p:blipFill>
          <a:blip r:embed="rId2"/>
          <a:stretch>
            <a:fillRect/>
          </a:stretch>
        </p:blipFill>
        <p:spPr>
          <a:xfrm>
            <a:off x="6300192" y="3645024"/>
            <a:ext cx="2194750" cy="2060627"/>
          </a:xfrm>
          <a:prstGeom prst="rect">
            <a:avLst/>
          </a:prstGeom>
        </p:spPr>
      </p:pic>
      <p:sp>
        <p:nvSpPr>
          <p:cNvPr id="9" name="Tekstvak 8"/>
          <p:cNvSpPr txBox="1"/>
          <p:nvPr/>
        </p:nvSpPr>
        <p:spPr>
          <a:xfrm>
            <a:off x="6700707" y="427565"/>
            <a:ext cx="1241583" cy="1200329"/>
          </a:xfrm>
          <a:prstGeom prst="rect">
            <a:avLst/>
          </a:prstGeom>
          <a:noFill/>
        </p:spPr>
        <p:txBody>
          <a:bodyPr wrap="square" rtlCol="0">
            <a:spAutoFit/>
          </a:bodyPr>
          <a:lstStyle/>
          <a:p>
            <a:r>
              <a:rPr lang="nl-NL" dirty="0"/>
              <a:t>Defensief, reactief, behouden van positie</a:t>
            </a:r>
          </a:p>
        </p:txBody>
      </p:sp>
      <p:sp>
        <p:nvSpPr>
          <p:cNvPr id="10" name="Tekstvak 9"/>
          <p:cNvSpPr txBox="1"/>
          <p:nvPr/>
        </p:nvSpPr>
        <p:spPr>
          <a:xfrm>
            <a:off x="6665912" y="4414450"/>
            <a:ext cx="1434480" cy="646331"/>
          </a:xfrm>
          <a:prstGeom prst="rect">
            <a:avLst/>
          </a:prstGeom>
          <a:noFill/>
        </p:spPr>
        <p:txBody>
          <a:bodyPr wrap="square" rtlCol="0">
            <a:spAutoFit/>
          </a:bodyPr>
          <a:lstStyle/>
          <a:p>
            <a:r>
              <a:rPr lang="nl-NL" dirty="0"/>
              <a:t>Proactief, vernieuwend</a:t>
            </a:r>
          </a:p>
        </p:txBody>
      </p:sp>
      <p:sp>
        <p:nvSpPr>
          <p:cNvPr id="11" name="Lint: omhoog gekanteld 10"/>
          <p:cNvSpPr/>
          <p:nvPr/>
        </p:nvSpPr>
        <p:spPr>
          <a:xfrm>
            <a:off x="460039" y="4388892"/>
            <a:ext cx="4906888" cy="2055964"/>
          </a:xfrm>
          <a:prstGeom prst="ribbon2">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nl-NL" sz="1400" dirty="0"/>
              <a:t>1</a:t>
            </a:r>
            <a:r>
              <a:rPr lang="nl-NL" sz="1400" baseline="30000" dirty="0"/>
              <a:t>e</a:t>
            </a:r>
            <a:r>
              <a:rPr lang="nl-NL" sz="1400" dirty="0"/>
              <a:t> orde: verbeteren van de regels</a:t>
            </a:r>
          </a:p>
          <a:p>
            <a:pPr algn="ctr"/>
            <a:r>
              <a:rPr lang="nl-NL" sz="1400" dirty="0"/>
              <a:t>2</a:t>
            </a:r>
            <a:r>
              <a:rPr lang="nl-NL" sz="1400" baseline="30000" dirty="0"/>
              <a:t>e</a:t>
            </a:r>
            <a:r>
              <a:rPr lang="nl-NL" sz="1400" dirty="0"/>
              <a:t> orde: vernieuwen van inzichten</a:t>
            </a:r>
          </a:p>
          <a:p>
            <a:pPr algn="ctr"/>
            <a:r>
              <a:rPr lang="nl-NL" sz="1400" dirty="0"/>
              <a:t>3</a:t>
            </a:r>
            <a:r>
              <a:rPr lang="nl-NL" sz="1400" baseline="30000" dirty="0"/>
              <a:t>e</a:t>
            </a:r>
            <a:r>
              <a:rPr lang="nl-NL" sz="1400" dirty="0"/>
              <a:t> orde: ter discussie stellen van inzichten, identiteitsniveau</a:t>
            </a:r>
          </a:p>
        </p:txBody>
      </p:sp>
    </p:spTree>
    <p:extLst>
      <p:ext uri="{BB962C8B-B14F-4D97-AF65-F5344CB8AC3E}">
        <p14:creationId xmlns:p14="http://schemas.microsoft.com/office/powerpoint/2010/main" val="1993668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6" presetClass="entr" presetSubtype="16"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circle(in)">
                                      <p:cBhvr>
                                        <p:cTn id="11" dur="2000"/>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16" presetClass="entr" presetSubtype="21" fill="hold" grpId="0" nodeType="click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barn(inVertical)">
                                      <p:cBhvr>
                                        <p:cTn id="16"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Onderzoek B - organisatieopstelling</a:t>
            </a:r>
          </a:p>
        </p:txBody>
      </p:sp>
      <p:sp>
        <p:nvSpPr>
          <p:cNvPr id="3" name="Tijdelijke aanduiding voor inhoud 2"/>
          <p:cNvSpPr>
            <a:spLocks noGrp="1"/>
          </p:cNvSpPr>
          <p:nvPr>
            <p:ph idx="1"/>
          </p:nvPr>
        </p:nvSpPr>
        <p:spPr/>
        <p:txBody>
          <a:bodyPr>
            <a:normAutofit fontScale="77500" lnSpcReduction="20000"/>
          </a:bodyPr>
          <a:lstStyle/>
          <a:p>
            <a:pPr marL="0" indent="0">
              <a:buNone/>
            </a:pPr>
            <a:r>
              <a:rPr lang="nl-NL" dirty="0"/>
              <a:t>Wetmatigheden om naar het systeem als geheel te kijken:</a:t>
            </a:r>
          </a:p>
          <a:p>
            <a:r>
              <a:rPr lang="nl-NL" dirty="0"/>
              <a:t>een ordening waarbij ieder deel van de organisatie zijn goede plek heeft om te kunnen functioneren (bijvoorbeeld op basis van anciënniteit, hiërarchie, inzet en kwaliteiten); </a:t>
            </a:r>
          </a:p>
          <a:p>
            <a:r>
              <a:rPr lang="nl-NL" dirty="0"/>
              <a:t>een balans in geven en nemen die tot een gezonde en steeds groeiende uitwisseling leidt; 	</a:t>
            </a:r>
          </a:p>
          <a:p>
            <a:r>
              <a:rPr lang="nl-NL" dirty="0"/>
              <a:t>een plek, en daarmee erkenning, voor ieder persoon, concept, iedere oprichter of ander element dat bijdraagt of bijgedragen heeft aan de organisatie in haar bestaan;	</a:t>
            </a:r>
          </a:p>
          <a:p>
            <a:r>
              <a:rPr lang="nl-NL" dirty="0"/>
              <a:t>organisatiesystemen willen hun bestemming bereiken vanuit haar oorsprong; 	</a:t>
            </a:r>
          </a:p>
          <a:p>
            <a:r>
              <a:rPr lang="nl-NL" dirty="0"/>
              <a:t>alles uit de historie heeft een plek en wil gezien worden. </a:t>
            </a:r>
          </a:p>
        </p:txBody>
      </p:sp>
    </p:spTree>
    <p:extLst>
      <p:ext uri="{BB962C8B-B14F-4D97-AF65-F5344CB8AC3E}">
        <p14:creationId xmlns:p14="http://schemas.microsoft.com/office/powerpoint/2010/main" val="24466593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Inzichten in de onderstroom</a:t>
            </a:r>
          </a:p>
        </p:txBody>
      </p:sp>
      <p:sp>
        <p:nvSpPr>
          <p:cNvPr id="3" name="Tijdelijke aanduiding voor inhoud 2"/>
          <p:cNvSpPr>
            <a:spLocks noGrp="1"/>
          </p:cNvSpPr>
          <p:nvPr>
            <p:ph idx="1"/>
          </p:nvPr>
        </p:nvSpPr>
        <p:spPr/>
        <p:txBody>
          <a:bodyPr>
            <a:normAutofit lnSpcReduction="10000"/>
          </a:bodyPr>
          <a:lstStyle/>
          <a:p>
            <a:pPr marL="0" indent="0">
              <a:buNone/>
            </a:pPr>
            <a:r>
              <a:rPr lang="nl-NL" dirty="0"/>
              <a:t>Sectordirecteur en vraaginbrenger:</a:t>
            </a:r>
          </a:p>
          <a:p>
            <a:r>
              <a:rPr lang="nl-NL" dirty="0"/>
              <a:t>ik zie dat krimp invloed heeft op alle betrokkenen, ook op mij als leidinggevende; </a:t>
            </a:r>
          </a:p>
          <a:p>
            <a:r>
              <a:rPr lang="nl-NL" dirty="0"/>
              <a:t>ik zie dat de mensen in de organisatie zijn ontwricht; 	</a:t>
            </a:r>
          </a:p>
          <a:p>
            <a:r>
              <a:rPr lang="nl-NL" dirty="0"/>
              <a:t>ik zie ook dat deze situatie een andere manier van leiderschap vraagt in een andere context en daar moet je het als leidinggevenden over hebben.</a:t>
            </a:r>
          </a:p>
        </p:txBody>
      </p:sp>
    </p:spTree>
    <p:extLst>
      <p:ext uri="{BB962C8B-B14F-4D97-AF65-F5344CB8AC3E}">
        <p14:creationId xmlns:p14="http://schemas.microsoft.com/office/powerpoint/2010/main" val="20401291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a:t>Inzichten in de onderstroom</a:t>
            </a:r>
          </a:p>
        </p:txBody>
      </p:sp>
      <p:sp>
        <p:nvSpPr>
          <p:cNvPr id="4" name="Tijdelijke aanduiding voor inhoud 3"/>
          <p:cNvSpPr>
            <a:spLocks noGrp="1"/>
          </p:cNvSpPr>
          <p:nvPr>
            <p:ph idx="1"/>
          </p:nvPr>
        </p:nvSpPr>
        <p:spPr/>
        <p:txBody>
          <a:bodyPr/>
          <a:lstStyle/>
          <a:p>
            <a:pPr marL="0" indent="0">
              <a:buNone/>
            </a:pPr>
            <a:r>
              <a:rPr lang="nl-NL" dirty="0"/>
              <a:t>“Als management draaf je door, in systemen en processen, in stukken, in een visie. we moeten het terugpakken, naar de mensen toe bewegen. het is in deze fase nodig om mensen in de ogen te kijken en contact te maken.” </a:t>
            </a:r>
          </a:p>
          <a:p>
            <a:pPr marL="0" indent="0">
              <a:buNone/>
            </a:pPr>
            <a:r>
              <a:rPr lang="nl-NL" dirty="0"/>
              <a:t>Bestuurder (de leidinggevende van de sectordirecteur)</a:t>
            </a:r>
          </a:p>
        </p:txBody>
      </p:sp>
    </p:spTree>
    <p:extLst>
      <p:ext uri="{BB962C8B-B14F-4D97-AF65-F5344CB8AC3E}">
        <p14:creationId xmlns:p14="http://schemas.microsoft.com/office/powerpoint/2010/main" val="1829139034"/>
      </p:ext>
    </p:extLst>
  </p:cSld>
  <p:clrMapOvr>
    <a:masterClrMapping/>
  </p:clrMapOvr>
</p:sld>
</file>

<file path=ppt/theme/theme1.xml><?xml version="1.0" encoding="utf-8"?>
<a:theme xmlns:a="http://schemas.openxmlformats.org/drawingml/2006/main" name="Format_presentatie">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Format_presentatie</Template>
  <TotalTime>627</TotalTime>
  <Words>347</Words>
  <Application>Microsoft Office PowerPoint</Application>
  <PresentationFormat>Diavoorstelling (4:3)</PresentationFormat>
  <Paragraphs>55</Paragraphs>
  <Slides>9</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9</vt:i4>
      </vt:variant>
    </vt:vector>
  </HeadingPairs>
  <TitlesOfParts>
    <vt:vector size="12" baseType="lpstr">
      <vt:lpstr>Arial</vt:lpstr>
      <vt:lpstr>Calibri</vt:lpstr>
      <vt:lpstr>Format_presentatie</vt:lpstr>
      <vt:lpstr>Krimp als  motor  voor beweging</vt:lpstr>
      <vt:lpstr>Probleem – wat komt er op je af?</vt:lpstr>
      <vt:lpstr>Vraagstelling</vt:lpstr>
      <vt:lpstr>Werkwijze</vt:lpstr>
      <vt:lpstr>Opbrengsten</vt:lpstr>
      <vt:lpstr>Strategieën</vt:lpstr>
      <vt:lpstr>Onderzoek B - organisatieopstelling</vt:lpstr>
      <vt:lpstr>Inzichten in de onderstroom</vt:lpstr>
      <vt:lpstr>Inzichten in de onderstroom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Krimp, motor als beweging voor</dc:title>
  <dc:creator>gebruiker</dc:creator>
  <cp:lastModifiedBy>Sander Galjaard</cp:lastModifiedBy>
  <cp:revision>15</cp:revision>
  <dcterms:created xsi:type="dcterms:W3CDTF">2013-11-11T12:39:28Z</dcterms:created>
  <dcterms:modified xsi:type="dcterms:W3CDTF">2017-05-28T18:56:22Z</dcterms:modified>
</cp:coreProperties>
</file>