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22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3" r:id="rId8"/>
    <p:sldId id="317" r:id="rId9"/>
    <p:sldId id="312" r:id="rId10"/>
    <p:sldId id="316" r:id="rId11"/>
    <p:sldId id="311" r:id="rId12"/>
    <p:sldId id="315" r:id="rId13"/>
    <p:sldId id="320" r:id="rId14"/>
    <p:sldId id="322" r:id="rId15"/>
    <p:sldId id="321" r:id="rId16"/>
    <p:sldId id="323" r:id="rId17"/>
    <p:sldId id="324" r:id="rId18"/>
    <p:sldId id="325" r:id="rId19"/>
    <p:sldId id="314" r:id="rId20"/>
    <p:sldId id="31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10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BC017-046D-DE44-B166-F1A692E042AF}" type="datetimeFigureOut">
              <a:rPr lang="nl-NL" smtClean="0"/>
              <a:t>05-10-17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78C4-C67C-E64E-B20B-FA73CDBBE9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56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05-10-17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horecaadviespartners.n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013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Horeca: Zelf doen of uitbesteden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Bouwstenen voor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Sociaal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Presentatie 6 oktober 11.15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uur     </a:t>
            </a:r>
          </a:p>
          <a:p>
            <a:endParaRPr lang="nl-N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Poorterij te Zaltbommel</a:t>
            </a:r>
          </a:p>
          <a:p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Nieuwstraat 4</a:t>
            </a:r>
          </a:p>
          <a:p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5301 EW Zaltbommel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20" y="3054283"/>
            <a:ext cx="1638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Problemen: Zorgaccommodatie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Hoge personeelskosten door andere cao;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Hoge inkoopkosten door beperkte kennis;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Gebrek aan identiteit /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uitstraling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gasten van buitenaf;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Exploitatie risico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volledig voor “verhuurder”;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3. Casus: </a:t>
            </a:r>
            <a:r>
              <a:rPr lang="nl-NL" dirty="0" smtClean="0"/>
              <a:t>Galerie </a:t>
            </a:r>
            <a:r>
              <a:rPr lang="nl-NL" dirty="0" smtClean="0"/>
              <a:t>&amp; Theater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Commerciële exploitatie door maatschappelijke organisatie;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op basis van Overeenkomst van Opdracht;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300 vierkante meter;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 Café, terras, horeca in theater;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 huurprijs;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passanten en bezoekers van buitenaf;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A1 locatie;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pic>
        <p:nvPicPr>
          <p:cNvPr id="5" name="Afbeelding 4" descr="cafe-foye-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3" y="3579552"/>
            <a:ext cx="2808817" cy="28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2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3. Problemen: </a:t>
            </a:r>
            <a:r>
              <a:rPr lang="nl-NL" dirty="0" smtClean="0"/>
              <a:t>Galerie &amp; </a:t>
            </a:r>
            <a:r>
              <a:rPr lang="nl-NL" dirty="0" smtClean="0"/>
              <a:t>Theater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43353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Overeenkomst van opdracht zorgt voor een beperkte duurzame exploitatie; 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Kosten personeel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inkoop op orde;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Exploitatie risico volledig voor “verhuurder”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Investering volledig door “verhuurder”;</a:t>
            </a: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werk is nooit klaar;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9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4. Kengetallen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Winst &amp; Verlies 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(Grand Café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Huurprijzen;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Ondernemersbeloning;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Investeringen;</a:t>
            </a: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4. Kengetallen: Winst en Verlies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Omzet is 100%;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Inkoopkosten nemen procentueel af naarmate de omzet groeit;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Personeelskosten nemen nominaal en procentueel toe naarmate de omzet groeit;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 kosten nemen nominaal toe, maar procentueel gezien af naar mate de omzet groeit;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Geplande omzet is meer rendabel dan ongeplande omzet;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Geld in de horeca is relatief duur;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4. Kengetallen: Huur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Traditioneel wordt de huur op basis van een comparatieve methode vastgesteld (huurprijs per vierkante meter);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Huurprijzen in de horeca vaak op basis van omzetten en rentabiliteit;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Vuistregel: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huren variëren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tussen de 6% en 25% van de omzet;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Gebruikersgebonden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investeringen zijn noodzakelijk;</a:t>
            </a: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4. Kengetallen: GOL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 = Gewaardeerd Ondernemers Loon;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Uitgangspunt is twee meewerkende ondernemers (VOF);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kleine bedrijven wordt vaak gerekend met GOL EUR 50K;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 loopt op naar circa GOL EUR 100K;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4. Kengetallen: Investering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5519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een huursituatie wordt een investering in 5 jaar afgeschreven;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Rekenrente: 5%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Risico/opslag 2,5% 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 ((100%/5) + 5 + 2,5) = 27,5%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Netto resultaat staat gelijk aan 27,5% van je maximale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investering;</a:t>
            </a: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4. Kengetallen: Voorbeeld:</a:t>
            </a:r>
            <a:endParaRPr lang="nl-NL" dirty="0"/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56045"/>
              </p:ext>
            </p:extLst>
          </p:nvPr>
        </p:nvGraphicFramePr>
        <p:xfrm>
          <a:off x="1190674" y="2595563"/>
          <a:ext cx="6658697" cy="3670300"/>
        </p:xfrm>
        <a:graphic>
          <a:graphicData uri="http://schemas.openxmlformats.org/drawingml/2006/table">
            <a:tbl>
              <a:tblPr/>
              <a:tblGrid>
                <a:gridCol w="2009366"/>
                <a:gridCol w="1079500"/>
                <a:gridCol w="716104"/>
                <a:gridCol w="929866"/>
                <a:gridCol w="555782"/>
                <a:gridCol w="812297"/>
                <a:gridCol w="555782"/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OMZET * 1.000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Omzet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€ 150,00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€ 400,00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€ 750,00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Inkoop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€ 49,50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€ 120,00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€ 210,00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Bruto Winst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€ 100,50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€ 280,00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€ 540,00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Personeelskosten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€ 12,00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€ 100,00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€ 232,50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Overige kosten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€ 33,00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€ 64,00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€ 108,75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Bruto Exploitatie Resultaat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€ 55,50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€ 116,00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€ 198,75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HUUR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€ 12,75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€ 34,00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€ 63,75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€ 50,00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€ 60,00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€ 70,00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(7,25)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€ 22,00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€ 65,00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Investering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(26,36)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€ 80,00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€ 236,36 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/>
              <a:t>5</a:t>
            </a:r>
            <a:r>
              <a:rPr lang="nl-NL" dirty="0" smtClean="0"/>
              <a:t>. Zelf doen of uitbesteden?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Beginning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end in mind: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Doelstellingen/mandaat/mogelijkheden “verhuurder”;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eisen / weinig eisen t.b.v. exploitatie;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grip / weinig grip;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risico / weinig risico;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Hoge complexiteit / beperkte complexiteit (processen en infrastructureel);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Zorgen of </a:t>
            </a: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ontzorgen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pleegt de investeringen; </a:t>
            </a: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Huur of gebruik;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Onderwerpen Horeca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voorstellen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wordt Horeca gezien??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Casus / problemen per casus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Kengetallen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 doen of uitbesteden?</a:t>
            </a: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/>
              <a:t>6</a:t>
            </a:r>
            <a:r>
              <a:rPr lang="nl-NL" dirty="0" smtClean="0"/>
              <a:t>. Vragen</a:t>
            </a:r>
            <a:endParaRPr lang="nl-NL" dirty="0"/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pic>
        <p:nvPicPr>
          <p:cNvPr id="8" name="Afbeelding 7" descr="road-sign-63983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4" y="2791613"/>
            <a:ext cx="2702731" cy="202704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Tekstvak 9"/>
          <p:cNvSpPr txBox="1"/>
          <p:nvPr/>
        </p:nvSpPr>
        <p:spPr>
          <a:xfrm>
            <a:off x="1760276" y="5356880"/>
            <a:ext cx="567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Deze presentatie werd verzorgd door Horeca Advies Partners gevestigd te Amsterdam.</a:t>
            </a:r>
          </a:p>
          <a:p>
            <a:pPr algn="ctr"/>
            <a:r>
              <a:rPr lang="nl-NL" dirty="0" smtClean="0">
                <a:hlinkClick r:id="rId4"/>
              </a:rPr>
              <a:t>www.horecaadviespartners.nl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34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1. Even voorstellen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Jeroen Pontenagel 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Hospitality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 Leeuwarden;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Oprichter Horeca Advies Partners;</a:t>
            </a:r>
          </a:p>
          <a:p>
            <a:pPr marL="742950" lvl="1" indent="-285750" algn="l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Horecamakelaardij</a:t>
            </a:r>
          </a:p>
          <a:p>
            <a:pPr marL="742950" lvl="1" indent="-285750" algn="l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Taxaties horecabedrijven en horecavastgoed</a:t>
            </a:r>
          </a:p>
          <a:p>
            <a:pPr marL="742950" lvl="1" indent="-285750" algn="l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Advisering op het gebied van horeca in het private en publieke domein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jaar als zelfstandig ondernemer werkzaam in de horecamakelaardij &amp; advisering; 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Voormalig horeca ondernemer;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Hoe wordt de Horeca gezien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 noodzakelijk kwaad;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Kurk waar een locatie / accommodatie op drijft;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er tussenin;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Exploitatie om de begroting kloppend te maken;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Bodemloze put;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Leuk om erbij te doen of een vak;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Hobbyisme of professionalisme;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3. Casus: Theater 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Zelfstandige ondernemer;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300 vierkante meter horeca; 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Restaurant, terras, meerdere inpandige verkooppunten;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Commerciële huurprijs;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Omzetgebonden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 in de huur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Programmering door theater;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locatie;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pic>
        <p:nvPicPr>
          <p:cNvPr id="4" name="Afbeelding 3" descr="Spieg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84" y="4474328"/>
            <a:ext cx="3227916" cy="1914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57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/>
              <a:t>3</a:t>
            </a:r>
            <a:r>
              <a:rPr lang="nl-NL" dirty="0" smtClean="0"/>
              <a:t>. Problemen: Theater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912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 ondernemer is sterk afhankelijk van de programmering van het theater;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Mede door ligging en uitstraling beperkt de gelegenheid om een eigen identiteit te creëren;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Prijsstelling gerechten/dranken in samenspraak met theater;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Gescheiden systemen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zorgen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veel extra administratieve werkzaamheden (reservering en facturatie);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Omzetgebonden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component zorgt voor irritatie in verband met extra accountantscontroles en kosten;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Constructies en afspraken kunnen beknellend werken;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Huurrecht van toepassing;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3. Casus: School/sportha</a:t>
            </a:r>
            <a:r>
              <a:rPr lang="nl-NL" dirty="0"/>
              <a:t>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Zelfstandige horeca ondernemer;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300 vierkante meter;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Horecabedrijf; sportkantine; schoolkantine;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Commerciële huurprijs;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prijsstellingen;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Verplichte openingstijden &amp; verkapte beheerwerkzaamheden;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Beperkte bezoekers van buitenaf;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locatie;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pic>
        <p:nvPicPr>
          <p:cNvPr id="4" name="Afbeelding 3" descr="IMG_45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16" y="2564922"/>
            <a:ext cx="2829983" cy="21224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5468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/>
              <a:t>3</a:t>
            </a:r>
            <a:r>
              <a:rPr lang="nl-NL" dirty="0" smtClean="0"/>
              <a:t>. Problemen: School/sporthal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Sterk uiteen lopende belangen tussen bijvoorbeeld een sportkantine en de exploitatie van een schoolkantine;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verkooppunten en diverse verkooptijden zijn slecht voor de winstgevendheid;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Verplichte openingstijden vallen zwaar als er beperkte omzet tegenover staat;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Prijsstelling gerechten/dranken in samenspraak 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andere stakeholders;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Idealen vervagen als de onderneming de lasten niet kan dragen (ongezondere of slechtere producten kopen/verkopen);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Constructies en afspraken kunnen beknellend werken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Huurrecht van toepassing</a:t>
            </a: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53815"/>
            <a:ext cx="8915400" cy="877824"/>
          </a:xfrm>
        </p:spPr>
        <p:txBody>
          <a:bodyPr>
            <a:normAutofit/>
          </a:bodyPr>
          <a:lstStyle/>
          <a:p>
            <a:r>
              <a:rPr lang="nl-NL" dirty="0" smtClean="0"/>
              <a:t>3. Casus: Zorgaccommodatie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564922"/>
            <a:ext cx="8001000" cy="382344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 in eigen beheer;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300 vierkante meter;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 huurprijs;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Restaurant, grand café, zalen;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Maaltijdservice bewoners;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Beperkte bezoekers van buitenaf;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locatie;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hap horizonta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349"/>
            <a:ext cx="6801420" cy="989180"/>
          </a:xfrm>
          <a:prstGeom prst="rect">
            <a:avLst/>
          </a:prstGeom>
        </p:spPr>
      </p:pic>
      <p:pic>
        <p:nvPicPr>
          <p:cNvPr id="5" name="Afbeelding 4" descr="02 Amersfoort 3826 EM Werverhoofstraat 15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482988"/>
            <a:ext cx="2857500" cy="1905381"/>
          </a:xfrm>
          <a:prstGeom prst="rect">
            <a:avLst/>
          </a:prstGeom>
        </p:spPr>
      </p:pic>
      <p:pic>
        <p:nvPicPr>
          <p:cNvPr id="7" name="Afbeelding 6" descr="01 Amersfoort 3826 EM Werverhoofstraat 1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76" y="2564923"/>
            <a:ext cx="2876523" cy="1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aarneming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Waarneming.thmx</Template>
  <TotalTime>554</TotalTime>
  <Words>1013</Words>
  <Application>Microsoft Macintosh PowerPoint</Application>
  <PresentationFormat>Diavoorstelling (4:3)</PresentationFormat>
  <Paragraphs>282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Waarneming</vt:lpstr>
      <vt:lpstr>Horeca: Zelf doen of uitbesteden</vt:lpstr>
      <vt:lpstr>Onderwerpen Horeca</vt:lpstr>
      <vt:lpstr>1. Even voorstellen</vt:lpstr>
      <vt:lpstr>2. Hoe wordt de Horeca gezien</vt:lpstr>
      <vt:lpstr>3. Casus: Theater </vt:lpstr>
      <vt:lpstr>3. Problemen: Theater</vt:lpstr>
      <vt:lpstr>3. Casus: School/sporthal</vt:lpstr>
      <vt:lpstr>3. Problemen: School/sporthal</vt:lpstr>
      <vt:lpstr>3. Casus: Zorgaccommodatie</vt:lpstr>
      <vt:lpstr>3. Problemen: Zorgaccommodatie</vt:lpstr>
      <vt:lpstr>3. Casus: Galerie &amp; Theater</vt:lpstr>
      <vt:lpstr>3. Problemen: Galerie &amp; Theater</vt:lpstr>
      <vt:lpstr>4. Kengetallen</vt:lpstr>
      <vt:lpstr>4. Kengetallen: Winst en Verlies</vt:lpstr>
      <vt:lpstr>4. Kengetallen: Huur</vt:lpstr>
      <vt:lpstr>4. Kengetallen: GOL</vt:lpstr>
      <vt:lpstr>4. Kengetallen: Investering</vt:lpstr>
      <vt:lpstr>4. Kengetallen: Voorbeeld:</vt:lpstr>
      <vt:lpstr>5. Zelf doen of uitbesteden?</vt:lpstr>
      <vt:lpstr>6. Vragen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Administrator</dc:creator>
  <cp:lastModifiedBy>Jeroen Pontenagel</cp:lastModifiedBy>
  <cp:revision>81</cp:revision>
  <cp:lastPrinted>2017-10-05T10:40:31Z</cp:lastPrinted>
  <dcterms:created xsi:type="dcterms:W3CDTF">2017-01-14T20:59:30Z</dcterms:created>
  <dcterms:modified xsi:type="dcterms:W3CDTF">2017-10-05T20:02:41Z</dcterms:modified>
</cp:coreProperties>
</file>