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7"/>
  </p:notesMasterIdLst>
  <p:sldIdLst>
    <p:sldId id="256" r:id="rId2"/>
    <p:sldId id="257" r:id="rId3"/>
    <p:sldId id="268" r:id="rId4"/>
    <p:sldId id="269" r:id="rId5"/>
    <p:sldId id="258" r:id="rId6"/>
    <p:sldId id="260" r:id="rId7"/>
    <p:sldId id="262" r:id="rId8"/>
    <p:sldId id="270" r:id="rId9"/>
    <p:sldId id="271" r:id="rId10"/>
    <p:sldId id="272" r:id="rId11"/>
    <p:sldId id="273" r:id="rId12"/>
    <p:sldId id="279" r:id="rId13"/>
    <p:sldId id="280" r:id="rId14"/>
    <p:sldId id="28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02"/>
  </p:normalViewPr>
  <p:slideViewPr>
    <p:cSldViewPr snapToGrid="0" snapToObjects="1">
      <p:cViewPr>
        <p:scale>
          <a:sx n="78" d="100"/>
          <a:sy n="78" d="100"/>
        </p:scale>
        <p:origin x="10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4CD5A-F24F-49A9-8A73-F9B2AC319FE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91AF18B-48F2-4D7D-B228-2518716E463E}">
      <dgm:prSet phldrT="[Tekst]"/>
      <dgm:spPr>
        <a:solidFill>
          <a:srgbClr val="00B050"/>
        </a:solidFill>
      </dgm:spPr>
      <dgm:t>
        <a:bodyPr/>
        <a:lstStyle/>
        <a:p>
          <a:r>
            <a:rPr lang="nl-NL" dirty="0"/>
            <a:t>Beschikbaar stellen van </a:t>
          </a:r>
          <a:r>
            <a:rPr lang="nl-NL" dirty="0" smtClean="0"/>
            <a:t>vastgoed</a:t>
          </a:r>
          <a:endParaRPr lang="nl-NL" dirty="0"/>
        </a:p>
      </dgm:t>
    </dgm:pt>
    <dgm:pt modelId="{73D6EEE3-C916-4B98-BA68-67D190BA5731}" type="parTrans" cxnId="{D054DE3F-CA0B-4D92-A282-B17863F13B93}">
      <dgm:prSet/>
      <dgm:spPr/>
      <dgm:t>
        <a:bodyPr/>
        <a:lstStyle/>
        <a:p>
          <a:endParaRPr lang="nl-NL"/>
        </a:p>
      </dgm:t>
    </dgm:pt>
    <dgm:pt modelId="{054429D2-7CF8-4E8C-BC03-1D3FBD348671}" type="sibTrans" cxnId="{D054DE3F-CA0B-4D92-A282-B17863F13B93}">
      <dgm:prSet/>
      <dgm:spPr/>
      <dgm:t>
        <a:bodyPr/>
        <a:lstStyle/>
        <a:p>
          <a:endParaRPr lang="nl-NL"/>
        </a:p>
      </dgm:t>
    </dgm:pt>
    <dgm:pt modelId="{8DC8A8DF-61AC-4207-906B-EAF6FC3EBF3A}">
      <dgm:prSet phldrT="[Tekst]"/>
      <dgm:spPr/>
      <dgm:t>
        <a:bodyPr/>
        <a:lstStyle/>
        <a:p>
          <a:r>
            <a:rPr lang="nl-NL" b="1" dirty="0"/>
            <a:t>Projectmanagement</a:t>
          </a:r>
        </a:p>
        <a:p>
          <a:r>
            <a:rPr lang="nl-NL" dirty="0"/>
            <a:t>- advisering</a:t>
          </a:r>
        </a:p>
        <a:p>
          <a:r>
            <a:rPr lang="nl-NL" dirty="0"/>
            <a:t>- bouwmanagement</a:t>
          </a:r>
        </a:p>
        <a:p>
          <a:r>
            <a:rPr lang="nl-NL" dirty="0"/>
            <a:t>- begeleiding</a:t>
          </a:r>
        </a:p>
      </dgm:t>
    </dgm:pt>
    <dgm:pt modelId="{125AFF5C-24B2-4D52-BB10-C3A53162261F}" type="parTrans" cxnId="{CF79F479-F4C5-4943-84C8-AC1D6A1FE865}">
      <dgm:prSet/>
      <dgm:spPr/>
      <dgm:t>
        <a:bodyPr/>
        <a:lstStyle/>
        <a:p>
          <a:endParaRPr lang="nl-NL"/>
        </a:p>
      </dgm:t>
    </dgm:pt>
    <dgm:pt modelId="{AD622DC2-E207-4AA1-938A-752D4149894B}" type="sibTrans" cxnId="{CF79F479-F4C5-4943-84C8-AC1D6A1FE865}">
      <dgm:prSet/>
      <dgm:spPr/>
      <dgm:t>
        <a:bodyPr/>
        <a:lstStyle/>
        <a:p>
          <a:endParaRPr lang="nl-NL"/>
        </a:p>
      </dgm:t>
    </dgm:pt>
    <dgm:pt modelId="{9004F357-AE65-4458-8BB8-DC556B2C5C72}">
      <dgm:prSet phldrT="[Tekst]"/>
      <dgm:spPr/>
      <dgm:t>
        <a:bodyPr/>
        <a:lstStyle/>
        <a:p>
          <a:r>
            <a:rPr lang="nl-NL" b="1"/>
            <a:t>Portefeuille management</a:t>
          </a:r>
        </a:p>
        <a:p>
          <a:r>
            <a:rPr lang="nl-NL"/>
            <a:t>- Investeringen, aan- en verkoop</a:t>
          </a:r>
        </a:p>
        <a:p>
          <a:r>
            <a:rPr lang="nl-NL"/>
            <a:t>- strategische plannen</a:t>
          </a:r>
        </a:p>
        <a:p>
          <a:r>
            <a:rPr lang="nl-NL"/>
            <a:t>- vastgoedperformance / benchmarking</a:t>
          </a:r>
        </a:p>
      </dgm:t>
    </dgm:pt>
    <dgm:pt modelId="{8984A1D1-6542-47CC-80CA-A62FC3D26C3D}" type="parTrans" cxnId="{32D4385A-CD31-4E88-B1D3-022034ECD102}">
      <dgm:prSet/>
      <dgm:spPr/>
      <dgm:t>
        <a:bodyPr/>
        <a:lstStyle/>
        <a:p>
          <a:endParaRPr lang="nl-NL"/>
        </a:p>
      </dgm:t>
    </dgm:pt>
    <dgm:pt modelId="{FA82831B-0B23-42A1-8053-15FBD5CCC5A3}" type="sibTrans" cxnId="{32D4385A-CD31-4E88-B1D3-022034ECD102}">
      <dgm:prSet/>
      <dgm:spPr/>
      <dgm:t>
        <a:bodyPr/>
        <a:lstStyle/>
        <a:p>
          <a:endParaRPr lang="nl-NL"/>
        </a:p>
      </dgm:t>
    </dgm:pt>
    <dgm:pt modelId="{58F83ED7-B02D-436E-93FA-65A590EB6695}">
      <dgm:prSet phldrT="[Tekst]"/>
      <dgm:spPr/>
      <dgm:t>
        <a:bodyPr/>
        <a:lstStyle/>
        <a:p>
          <a:r>
            <a:rPr lang="nl-NL" b="1" dirty="0" smtClean="0"/>
            <a:t>Accountmanagement</a:t>
          </a:r>
          <a:endParaRPr lang="nl-NL" b="1" dirty="0"/>
        </a:p>
        <a:p>
          <a:r>
            <a:rPr lang="nl-NL" dirty="0"/>
            <a:t>- Aan- en verhuur</a:t>
          </a:r>
        </a:p>
        <a:p>
          <a:r>
            <a:rPr lang="nl-NL" dirty="0"/>
            <a:t>- klantrelaties</a:t>
          </a:r>
        </a:p>
        <a:p>
          <a:r>
            <a:rPr lang="nl-NL" dirty="0"/>
            <a:t>- vastgoedinfo</a:t>
          </a:r>
        </a:p>
      </dgm:t>
    </dgm:pt>
    <dgm:pt modelId="{DD73DBBC-054D-41A2-AD4A-3F70822EE16C}" type="parTrans" cxnId="{732A5974-4CBA-4C87-A31B-554E99AC5EA3}">
      <dgm:prSet/>
      <dgm:spPr/>
      <dgm:t>
        <a:bodyPr/>
        <a:lstStyle/>
        <a:p>
          <a:endParaRPr lang="nl-NL"/>
        </a:p>
      </dgm:t>
    </dgm:pt>
    <dgm:pt modelId="{29391221-A289-4DB0-BA62-E3DA2353AAB2}" type="sibTrans" cxnId="{732A5974-4CBA-4C87-A31B-554E99AC5EA3}">
      <dgm:prSet/>
      <dgm:spPr/>
      <dgm:t>
        <a:bodyPr/>
        <a:lstStyle/>
        <a:p>
          <a:endParaRPr lang="nl-NL"/>
        </a:p>
      </dgm:t>
    </dgm:pt>
    <dgm:pt modelId="{E0E9F8E6-EF5E-4C02-9C8F-E94073F109C1}">
      <dgm:prSet/>
      <dgm:spPr/>
      <dgm:t>
        <a:bodyPr/>
        <a:lstStyle/>
        <a:p>
          <a:r>
            <a:rPr lang="nl-NL" b="1"/>
            <a:t>Technisch Beheer</a:t>
          </a:r>
        </a:p>
        <a:p>
          <a:r>
            <a:rPr lang="nl-NL"/>
            <a:t>- Onderhoud</a:t>
          </a:r>
        </a:p>
        <a:p>
          <a:r>
            <a:rPr lang="nl-NL"/>
            <a:t>- Duurzaamheid</a:t>
          </a:r>
        </a:p>
        <a:p>
          <a:r>
            <a:rPr lang="nl-NL"/>
            <a:t>- wet- en regelgeving</a:t>
          </a:r>
        </a:p>
      </dgm:t>
    </dgm:pt>
    <dgm:pt modelId="{E66D9949-5F41-480F-884E-3F5A9EB5CEAC}" type="parTrans" cxnId="{57A94E8A-76EE-40A8-B864-F7580DE27B65}">
      <dgm:prSet/>
      <dgm:spPr/>
      <dgm:t>
        <a:bodyPr/>
        <a:lstStyle/>
        <a:p>
          <a:endParaRPr lang="nl-NL"/>
        </a:p>
      </dgm:t>
    </dgm:pt>
    <dgm:pt modelId="{27EF2FB8-3CFC-4CCB-96F9-B54100510AD2}" type="sibTrans" cxnId="{57A94E8A-76EE-40A8-B864-F7580DE27B65}">
      <dgm:prSet/>
      <dgm:spPr/>
      <dgm:t>
        <a:bodyPr/>
        <a:lstStyle/>
        <a:p>
          <a:endParaRPr lang="nl-NL"/>
        </a:p>
      </dgm:t>
    </dgm:pt>
    <dgm:pt modelId="{8D097183-9565-3941-9EB7-725BA581AB30}">
      <dgm:prSet phldrT="[Tekst]"/>
      <dgm:spPr/>
    </dgm:pt>
    <dgm:pt modelId="{4820D10C-4194-6341-B3F0-A19FBD36DE47}" type="parTrans" cxnId="{B7CD0EE4-6F90-F04F-B81D-732C42C97722}">
      <dgm:prSet/>
      <dgm:spPr/>
      <dgm:t>
        <a:bodyPr/>
        <a:lstStyle/>
        <a:p>
          <a:endParaRPr lang="nl-NL"/>
        </a:p>
      </dgm:t>
    </dgm:pt>
    <dgm:pt modelId="{EBF73376-505F-DB42-BFB7-686C262E45F8}" type="sibTrans" cxnId="{B7CD0EE4-6F90-F04F-B81D-732C42C97722}">
      <dgm:prSet/>
      <dgm:spPr/>
      <dgm:t>
        <a:bodyPr/>
        <a:lstStyle/>
        <a:p>
          <a:endParaRPr lang="nl-NL"/>
        </a:p>
      </dgm:t>
    </dgm:pt>
    <dgm:pt modelId="{49E3B937-86CF-214E-B110-6602135D8D3D}">
      <dgm:prSet phldrT="[Tekst]"/>
      <dgm:spPr/>
      <dgm:t>
        <a:bodyPr/>
        <a:lstStyle/>
        <a:p>
          <a:r>
            <a:rPr lang="nl-NL" dirty="0" smtClean="0"/>
            <a:t>Administratief, Juridisch en Financieel Beheer</a:t>
          </a:r>
        </a:p>
        <a:p>
          <a:r>
            <a:rPr lang="nl-NL" dirty="0" smtClean="0"/>
            <a:t>- aan- en verhuur</a:t>
          </a:r>
        </a:p>
        <a:p>
          <a:r>
            <a:rPr lang="nl-NL" dirty="0" smtClean="0"/>
            <a:t>- Klantrelaties</a:t>
          </a:r>
        </a:p>
        <a:p>
          <a:r>
            <a:rPr lang="nl-NL" dirty="0" smtClean="0"/>
            <a:t>Vastgoedinfo</a:t>
          </a:r>
          <a:endParaRPr lang="nl-NL" dirty="0"/>
        </a:p>
      </dgm:t>
    </dgm:pt>
    <dgm:pt modelId="{2512326A-3B65-314F-BD9D-CDDC63960FD1}" type="parTrans" cxnId="{8D301966-2E5F-B34C-9C36-EBADEB831DBA}">
      <dgm:prSet/>
      <dgm:spPr/>
      <dgm:t>
        <a:bodyPr/>
        <a:lstStyle/>
        <a:p>
          <a:endParaRPr lang="nl-NL"/>
        </a:p>
      </dgm:t>
    </dgm:pt>
    <dgm:pt modelId="{DEF18A01-A14C-B649-895E-FD3EE89D57E5}" type="sibTrans" cxnId="{8D301966-2E5F-B34C-9C36-EBADEB831DBA}">
      <dgm:prSet/>
      <dgm:spPr/>
      <dgm:t>
        <a:bodyPr/>
        <a:lstStyle/>
        <a:p>
          <a:endParaRPr lang="nl-NL"/>
        </a:p>
      </dgm:t>
    </dgm:pt>
    <dgm:pt modelId="{C955E181-8F65-45DE-AB06-5958F63E5A1D}" type="pres">
      <dgm:prSet presAssocID="{C484CD5A-F24F-49A9-8A73-F9B2AC319F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F235241-C8C6-4D7D-854A-2BABE78AF9F2}" type="pres">
      <dgm:prSet presAssocID="{991AF18B-48F2-4D7D-B228-2518716E463E}" presName="centerShape" presStyleLbl="node0" presStyleIdx="0" presStyleCnt="1"/>
      <dgm:spPr/>
      <dgm:t>
        <a:bodyPr/>
        <a:lstStyle/>
        <a:p>
          <a:endParaRPr lang="nl-NL"/>
        </a:p>
      </dgm:t>
    </dgm:pt>
    <dgm:pt modelId="{96471B62-2B16-4868-9BF7-E92ED9C1B3BA}" type="pres">
      <dgm:prSet presAssocID="{125AFF5C-24B2-4D52-BB10-C3A53162261F}" presName="parTrans" presStyleLbl="bgSibTrans2D1" presStyleIdx="0" presStyleCnt="5"/>
      <dgm:spPr/>
      <dgm:t>
        <a:bodyPr/>
        <a:lstStyle/>
        <a:p>
          <a:endParaRPr lang="nl-NL"/>
        </a:p>
      </dgm:t>
    </dgm:pt>
    <dgm:pt modelId="{B1D91BCF-69D3-476C-81E7-F0DD8D96A3A3}" type="pres">
      <dgm:prSet presAssocID="{8DC8A8DF-61AC-4207-906B-EAF6FC3EBF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248198-C7D0-4957-95DE-7B667E71AFE2}" type="pres">
      <dgm:prSet presAssocID="{8984A1D1-6542-47CC-80CA-A62FC3D26C3D}" presName="parTrans" presStyleLbl="bgSibTrans2D1" presStyleIdx="1" presStyleCnt="5"/>
      <dgm:spPr/>
      <dgm:t>
        <a:bodyPr/>
        <a:lstStyle/>
        <a:p>
          <a:endParaRPr lang="nl-NL"/>
        </a:p>
      </dgm:t>
    </dgm:pt>
    <dgm:pt modelId="{E80EBA1F-A1E8-4B30-B555-AF0E9427B6CB}" type="pres">
      <dgm:prSet presAssocID="{9004F357-AE65-4458-8BB8-DC556B2C5C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559DFD2-B850-4AC6-94E8-A72A5C569ACE}" type="pres">
      <dgm:prSet presAssocID="{DD73DBBC-054D-41A2-AD4A-3F70822EE16C}" presName="parTrans" presStyleLbl="bgSibTrans2D1" presStyleIdx="2" presStyleCnt="5"/>
      <dgm:spPr/>
      <dgm:t>
        <a:bodyPr/>
        <a:lstStyle/>
        <a:p>
          <a:endParaRPr lang="nl-NL"/>
        </a:p>
      </dgm:t>
    </dgm:pt>
    <dgm:pt modelId="{E76B1D77-8E4C-4432-80B9-D9267E34C536}" type="pres">
      <dgm:prSet presAssocID="{58F83ED7-B02D-436E-93FA-65A590EB6695}" presName="node" presStyleLbl="node1" presStyleIdx="2" presStyleCnt="5" custRadScaleRad="92946" custRadScaleInc="3379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D9450E-2A71-404D-BD2E-F9BBC826D9AE}" type="pres">
      <dgm:prSet presAssocID="{2512326A-3B65-314F-BD9D-CDDC63960FD1}" presName="parTrans" presStyleLbl="bgSibTrans2D1" presStyleIdx="3" presStyleCnt="5"/>
      <dgm:spPr/>
      <dgm:t>
        <a:bodyPr/>
        <a:lstStyle/>
        <a:p>
          <a:endParaRPr lang="nl-NL"/>
        </a:p>
      </dgm:t>
    </dgm:pt>
    <dgm:pt modelId="{AC3E0B31-9DB5-CE4C-893B-96B9D4319F99}" type="pres">
      <dgm:prSet presAssocID="{49E3B937-86CF-214E-B110-6602135D8D3D}" presName="node" presStyleLbl="node1" presStyleIdx="3" presStyleCnt="5" custRadScaleRad="106949" custRadScaleInc="916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0218061-B235-48DC-B44A-FCF5DB246FA0}" type="pres">
      <dgm:prSet presAssocID="{E66D9949-5F41-480F-884E-3F5A9EB5CEAC}" presName="parTrans" presStyleLbl="bgSibTrans2D1" presStyleIdx="4" presStyleCnt="5"/>
      <dgm:spPr/>
      <dgm:t>
        <a:bodyPr/>
        <a:lstStyle/>
        <a:p>
          <a:endParaRPr lang="nl-NL"/>
        </a:p>
      </dgm:t>
    </dgm:pt>
    <dgm:pt modelId="{D166A369-A8DB-4B59-87FA-7E6DDD4AE761}" type="pres">
      <dgm:prSet presAssocID="{E0E9F8E6-EF5E-4C02-9C8F-E94073F109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F080909-F3A1-C046-ADC0-77F55F2F4E13}" type="presOf" srcId="{DD73DBBC-054D-41A2-AD4A-3F70822EE16C}" destId="{1559DFD2-B850-4AC6-94E8-A72A5C569ACE}" srcOrd="0" destOrd="0" presId="urn:microsoft.com/office/officeart/2005/8/layout/radial4"/>
    <dgm:cxn modelId="{732A5974-4CBA-4C87-A31B-554E99AC5EA3}" srcId="{991AF18B-48F2-4D7D-B228-2518716E463E}" destId="{58F83ED7-B02D-436E-93FA-65A590EB6695}" srcOrd="2" destOrd="0" parTransId="{DD73DBBC-054D-41A2-AD4A-3F70822EE16C}" sibTransId="{29391221-A289-4DB0-BA62-E3DA2353AAB2}"/>
    <dgm:cxn modelId="{8949CADE-5DFF-8141-89C6-2D353AF0A4CC}" type="presOf" srcId="{8DC8A8DF-61AC-4207-906B-EAF6FC3EBF3A}" destId="{B1D91BCF-69D3-476C-81E7-F0DD8D96A3A3}" srcOrd="0" destOrd="0" presId="urn:microsoft.com/office/officeart/2005/8/layout/radial4"/>
    <dgm:cxn modelId="{57A94E8A-76EE-40A8-B864-F7580DE27B65}" srcId="{991AF18B-48F2-4D7D-B228-2518716E463E}" destId="{E0E9F8E6-EF5E-4C02-9C8F-E94073F109C1}" srcOrd="4" destOrd="0" parTransId="{E66D9949-5F41-480F-884E-3F5A9EB5CEAC}" sibTransId="{27EF2FB8-3CFC-4CCB-96F9-B54100510AD2}"/>
    <dgm:cxn modelId="{62E51C0F-51C2-A148-B1B4-9F26854C7942}" type="presOf" srcId="{E0E9F8E6-EF5E-4C02-9C8F-E94073F109C1}" destId="{D166A369-A8DB-4B59-87FA-7E6DDD4AE761}" srcOrd="0" destOrd="0" presId="urn:microsoft.com/office/officeart/2005/8/layout/radial4"/>
    <dgm:cxn modelId="{918182B4-91B3-FD44-8E0A-94657071E020}" type="presOf" srcId="{125AFF5C-24B2-4D52-BB10-C3A53162261F}" destId="{96471B62-2B16-4868-9BF7-E92ED9C1B3BA}" srcOrd="0" destOrd="0" presId="urn:microsoft.com/office/officeart/2005/8/layout/radial4"/>
    <dgm:cxn modelId="{C117B8C1-81F6-9F48-8DA9-01875C010977}" type="presOf" srcId="{991AF18B-48F2-4D7D-B228-2518716E463E}" destId="{1F235241-C8C6-4D7D-854A-2BABE78AF9F2}" srcOrd="0" destOrd="0" presId="urn:microsoft.com/office/officeart/2005/8/layout/radial4"/>
    <dgm:cxn modelId="{CF79F479-F4C5-4943-84C8-AC1D6A1FE865}" srcId="{991AF18B-48F2-4D7D-B228-2518716E463E}" destId="{8DC8A8DF-61AC-4207-906B-EAF6FC3EBF3A}" srcOrd="0" destOrd="0" parTransId="{125AFF5C-24B2-4D52-BB10-C3A53162261F}" sibTransId="{AD622DC2-E207-4AA1-938A-752D4149894B}"/>
    <dgm:cxn modelId="{FE3A1125-2C16-2A4F-9A23-5BC268E5BD38}" type="presOf" srcId="{C484CD5A-F24F-49A9-8A73-F9B2AC319FE2}" destId="{C955E181-8F65-45DE-AB06-5958F63E5A1D}" srcOrd="0" destOrd="0" presId="urn:microsoft.com/office/officeart/2005/8/layout/radial4"/>
    <dgm:cxn modelId="{D054DE3F-CA0B-4D92-A282-B17863F13B93}" srcId="{C484CD5A-F24F-49A9-8A73-F9B2AC319FE2}" destId="{991AF18B-48F2-4D7D-B228-2518716E463E}" srcOrd="0" destOrd="0" parTransId="{73D6EEE3-C916-4B98-BA68-67D190BA5731}" sibTransId="{054429D2-7CF8-4E8C-BC03-1D3FBD348671}"/>
    <dgm:cxn modelId="{FF9CA34F-6EBA-1849-B2DC-8A5279489E75}" type="presOf" srcId="{8984A1D1-6542-47CC-80CA-A62FC3D26C3D}" destId="{C9248198-C7D0-4957-95DE-7B667E71AFE2}" srcOrd="0" destOrd="0" presId="urn:microsoft.com/office/officeart/2005/8/layout/radial4"/>
    <dgm:cxn modelId="{7EF39301-0CC6-2D40-8CDA-81E3A8D0706F}" type="presOf" srcId="{E66D9949-5F41-480F-884E-3F5A9EB5CEAC}" destId="{30218061-B235-48DC-B44A-FCF5DB246FA0}" srcOrd="0" destOrd="0" presId="urn:microsoft.com/office/officeart/2005/8/layout/radial4"/>
    <dgm:cxn modelId="{8D301966-2E5F-B34C-9C36-EBADEB831DBA}" srcId="{991AF18B-48F2-4D7D-B228-2518716E463E}" destId="{49E3B937-86CF-214E-B110-6602135D8D3D}" srcOrd="3" destOrd="0" parTransId="{2512326A-3B65-314F-BD9D-CDDC63960FD1}" sibTransId="{DEF18A01-A14C-B649-895E-FD3EE89D57E5}"/>
    <dgm:cxn modelId="{B7CD0EE4-6F90-F04F-B81D-732C42C97722}" srcId="{C484CD5A-F24F-49A9-8A73-F9B2AC319FE2}" destId="{8D097183-9565-3941-9EB7-725BA581AB30}" srcOrd="1" destOrd="0" parTransId="{4820D10C-4194-6341-B3F0-A19FBD36DE47}" sibTransId="{EBF73376-505F-DB42-BFB7-686C262E45F8}"/>
    <dgm:cxn modelId="{19901730-DB1F-DC46-850A-31085520A5D3}" type="presOf" srcId="{2512326A-3B65-314F-BD9D-CDDC63960FD1}" destId="{5CD9450E-2A71-404D-BD2E-F9BBC826D9AE}" srcOrd="0" destOrd="0" presId="urn:microsoft.com/office/officeart/2005/8/layout/radial4"/>
    <dgm:cxn modelId="{E785B8AD-81A0-3146-8D85-937B87DD4E54}" type="presOf" srcId="{58F83ED7-B02D-436E-93FA-65A590EB6695}" destId="{E76B1D77-8E4C-4432-80B9-D9267E34C536}" srcOrd="0" destOrd="0" presId="urn:microsoft.com/office/officeart/2005/8/layout/radial4"/>
    <dgm:cxn modelId="{FF9B1EE5-2E7D-D941-83DF-B5CCBDC41BFA}" type="presOf" srcId="{9004F357-AE65-4458-8BB8-DC556B2C5C72}" destId="{E80EBA1F-A1E8-4B30-B555-AF0E9427B6CB}" srcOrd="0" destOrd="0" presId="urn:microsoft.com/office/officeart/2005/8/layout/radial4"/>
    <dgm:cxn modelId="{32D4385A-CD31-4E88-B1D3-022034ECD102}" srcId="{991AF18B-48F2-4D7D-B228-2518716E463E}" destId="{9004F357-AE65-4458-8BB8-DC556B2C5C72}" srcOrd="1" destOrd="0" parTransId="{8984A1D1-6542-47CC-80CA-A62FC3D26C3D}" sibTransId="{FA82831B-0B23-42A1-8053-15FBD5CCC5A3}"/>
    <dgm:cxn modelId="{485228C3-9234-304B-A5DB-E9AF6A2A563D}" type="presOf" srcId="{49E3B937-86CF-214E-B110-6602135D8D3D}" destId="{AC3E0B31-9DB5-CE4C-893B-96B9D4319F99}" srcOrd="0" destOrd="0" presId="urn:microsoft.com/office/officeart/2005/8/layout/radial4"/>
    <dgm:cxn modelId="{21F637F1-1FAE-7C4B-BB7A-923D4A3E89DA}" type="presParOf" srcId="{C955E181-8F65-45DE-AB06-5958F63E5A1D}" destId="{1F235241-C8C6-4D7D-854A-2BABE78AF9F2}" srcOrd="0" destOrd="0" presId="urn:microsoft.com/office/officeart/2005/8/layout/radial4"/>
    <dgm:cxn modelId="{40795EBF-46C9-D445-8770-CB775F042B40}" type="presParOf" srcId="{C955E181-8F65-45DE-AB06-5958F63E5A1D}" destId="{96471B62-2B16-4868-9BF7-E92ED9C1B3BA}" srcOrd="1" destOrd="0" presId="urn:microsoft.com/office/officeart/2005/8/layout/radial4"/>
    <dgm:cxn modelId="{2C66A052-3BD4-1A48-84AC-03B974CEE6BF}" type="presParOf" srcId="{C955E181-8F65-45DE-AB06-5958F63E5A1D}" destId="{B1D91BCF-69D3-476C-81E7-F0DD8D96A3A3}" srcOrd="2" destOrd="0" presId="urn:microsoft.com/office/officeart/2005/8/layout/radial4"/>
    <dgm:cxn modelId="{2C114F0C-68C8-894D-9F46-2362446FE39B}" type="presParOf" srcId="{C955E181-8F65-45DE-AB06-5958F63E5A1D}" destId="{C9248198-C7D0-4957-95DE-7B667E71AFE2}" srcOrd="3" destOrd="0" presId="urn:microsoft.com/office/officeart/2005/8/layout/radial4"/>
    <dgm:cxn modelId="{886E7E98-8A85-1A46-B2EA-FF16F00CCD9D}" type="presParOf" srcId="{C955E181-8F65-45DE-AB06-5958F63E5A1D}" destId="{E80EBA1F-A1E8-4B30-B555-AF0E9427B6CB}" srcOrd="4" destOrd="0" presId="urn:microsoft.com/office/officeart/2005/8/layout/radial4"/>
    <dgm:cxn modelId="{7D3E8004-17F2-A141-A1BB-3D351AB2B548}" type="presParOf" srcId="{C955E181-8F65-45DE-AB06-5958F63E5A1D}" destId="{1559DFD2-B850-4AC6-94E8-A72A5C569ACE}" srcOrd="5" destOrd="0" presId="urn:microsoft.com/office/officeart/2005/8/layout/radial4"/>
    <dgm:cxn modelId="{A726B7EC-A1CA-8549-8477-8E5869B47742}" type="presParOf" srcId="{C955E181-8F65-45DE-AB06-5958F63E5A1D}" destId="{E76B1D77-8E4C-4432-80B9-D9267E34C536}" srcOrd="6" destOrd="0" presId="urn:microsoft.com/office/officeart/2005/8/layout/radial4"/>
    <dgm:cxn modelId="{024B1D3C-6240-5548-90A9-112A18FB45F7}" type="presParOf" srcId="{C955E181-8F65-45DE-AB06-5958F63E5A1D}" destId="{5CD9450E-2A71-404D-BD2E-F9BBC826D9AE}" srcOrd="7" destOrd="0" presId="urn:microsoft.com/office/officeart/2005/8/layout/radial4"/>
    <dgm:cxn modelId="{79AE3012-D263-7B4D-A801-1BB6EFBE5B56}" type="presParOf" srcId="{C955E181-8F65-45DE-AB06-5958F63E5A1D}" destId="{AC3E0B31-9DB5-CE4C-893B-96B9D4319F99}" srcOrd="8" destOrd="0" presId="urn:microsoft.com/office/officeart/2005/8/layout/radial4"/>
    <dgm:cxn modelId="{C880C4D0-F783-8940-A49D-06637229ADD4}" type="presParOf" srcId="{C955E181-8F65-45DE-AB06-5958F63E5A1D}" destId="{30218061-B235-48DC-B44A-FCF5DB246FA0}" srcOrd="9" destOrd="0" presId="urn:microsoft.com/office/officeart/2005/8/layout/radial4"/>
    <dgm:cxn modelId="{0CDE9867-153A-D54B-9909-C9F45F09BFC5}" type="presParOf" srcId="{C955E181-8F65-45DE-AB06-5958F63E5A1D}" destId="{D166A369-A8DB-4B59-87FA-7E6DDD4AE76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FD4EC-F27D-4AD9-B77A-BE3E71803EAA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033A3139-703B-483A-B8C7-C273B6A37AD7}">
      <dgm:prSet phldrT="[Tekst]" custT="1"/>
      <dgm:spPr/>
      <dgm:t>
        <a:bodyPr/>
        <a:lstStyle/>
        <a:p>
          <a:r>
            <a:rPr lang="nl-NL" sz="3100" dirty="0">
              <a:solidFill>
                <a:srgbClr val="FF0000"/>
              </a:solidFill>
            </a:rPr>
            <a:t>Portefeuille-management</a:t>
          </a:r>
        </a:p>
      </dgm:t>
    </dgm:pt>
    <dgm:pt modelId="{07529F02-87E0-4A24-9671-BE77408E5CBD}" type="parTrans" cxnId="{555C7E6E-64E2-4DDF-A6D5-0E6AED56561B}">
      <dgm:prSet/>
      <dgm:spPr/>
      <dgm:t>
        <a:bodyPr/>
        <a:lstStyle/>
        <a:p>
          <a:endParaRPr lang="nl-NL"/>
        </a:p>
      </dgm:t>
    </dgm:pt>
    <dgm:pt modelId="{A24E7300-8BFF-4626-81CF-4A3575108249}" type="sibTrans" cxnId="{555C7E6E-64E2-4DDF-A6D5-0E6AED56561B}">
      <dgm:prSet/>
      <dgm:spPr/>
      <dgm:t>
        <a:bodyPr/>
        <a:lstStyle/>
        <a:p>
          <a:endParaRPr lang="nl-NL"/>
        </a:p>
      </dgm:t>
    </dgm:pt>
    <dgm:pt modelId="{514063C2-A9DE-414C-9B34-052ECC40093F}">
      <dgm:prSet phldrT="[Tekst]"/>
      <dgm:spPr/>
      <dgm:t>
        <a:bodyPr/>
        <a:lstStyle/>
        <a:p>
          <a:r>
            <a:rPr lang="nl-NL" dirty="0">
              <a:solidFill>
                <a:srgbClr val="FF0000"/>
              </a:solidFill>
            </a:rPr>
            <a:t>Assetmanagement</a:t>
          </a:r>
        </a:p>
      </dgm:t>
    </dgm:pt>
    <dgm:pt modelId="{F4B87564-1483-4F61-8BB2-5A8959A9D63E}" type="parTrans" cxnId="{344B2FE9-AF62-491F-B615-2DFE939D1469}">
      <dgm:prSet/>
      <dgm:spPr/>
      <dgm:t>
        <a:bodyPr/>
        <a:lstStyle/>
        <a:p>
          <a:endParaRPr lang="nl-NL"/>
        </a:p>
      </dgm:t>
    </dgm:pt>
    <dgm:pt modelId="{B9036829-B341-414C-82F0-99FB59A33A65}" type="sibTrans" cxnId="{344B2FE9-AF62-491F-B615-2DFE939D1469}">
      <dgm:prSet/>
      <dgm:spPr/>
      <dgm:t>
        <a:bodyPr/>
        <a:lstStyle/>
        <a:p>
          <a:endParaRPr lang="nl-NL"/>
        </a:p>
      </dgm:t>
    </dgm:pt>
    <dgm:pt modelId="{AA85CBE4-EBC5-46EE-A622-556CDCF71A60}">
      <dgm:prSet phldrT="[Tekst]"/>
      <dgm:spPr/>
      <dgm:t>
        <a:bodyPr/>
        <a:lstStyle/>
        <a:p>
          <a:r>
            <a:rPr lang="nl-NL" dirty="0">
              <a:solidFill>
                <a:srgbClr val="FF0000"/>
              </a:solidFill>
            </a:rPr>
            <a:t>Propertymanagement</a:t>
          </a:r>
        </a:p>
      </dgm:t>
    </dgm:pt>
    <dgm:pt modelId="{43C33510-24CB-46C2-BB1A-75C469197CE9}" type="parTrans" cxnId="{1C27EA3D-5625-42CC-A5FF-46590A1690CB}">
      <dgm:prSet/>
      <dgm:spPr/>
      <dgm:t>
        <a:bodyPr/>
        <a:lstStyle/>
        <a:p>
          <a:endParaRPr lang="nl-NL"/>
        </a:p>
      </dgm:t>
    </dgm:pt>
    <dgm:pt modelId="{3F1640B4-6E59-4675-8325-18129A79A786}" type="sibTrans" cxnId="{1C27EA3D-5625-42CC-A5FF-46590A1690CB}">
      <dgm:prSet/>
      <dgm:spPr/>
      <dgm:t>
        <a:bodyPr/>
        <a:lstStyle/>
        <a:p>
          <a:endParaRPr lang="nl-NL"/>
        </a:p>
      </dgm:t>
    </dgm:pt>
    <dgm:pt modelId="{101C01A5-7AB5-430C-AC45-19487275083E}" type="pres">
      <dgm:prSet presAssocID="{014FD4EC-F27D-4AD9-B77A-BE3E71803EAA}" presName="Name0" presStyleCnt="0">
        <dgm:presLayoutVars>
          <dgm:dir/>
          <dgm:animLvl val="lvl"/>
          <dgm:resizeHandles val="exact"/>
        </dgm:presLayoutVars>
      </dgm:prSet>
      <dgm:spPr/>
    </dgm:pt>
    <dgm:pt modelId="{A3C3CC1F-0806-4DB5-BEB6-C77F2C54DCDA}" type="pres">
      <dgm:prSet presAssocID="{033A3139-703B-483A-B8C7-C273B6A37AD7}" presName="Name8" presStyleCnt="0"/>
      <dgm:spPr/>
    </dgm:pt>
    <dgm:pt modelId="{3AE5EC92-0017-4FF4-B100-E17DCBD3EBED}" type="pres">
      <dgm:prSet presAssocID="{033A3139-703B-483A-B8C7-C273B6A37AD7}" presName="level" presStyleLbl="node1" presStyleIdx="0" presStyleCnt="3" custScaleX="9951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AD74A4-6A23-4F6E-A9D9-51D9822B828D}" type="pres">
      <dgm:prSet presAssocID="{033A3139-703B-483A-B8C7-C273B6A37A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238F69-0281-4885-A7F4-A1502A12B7F8}" type="pres">
      <dgm:prSet presAssocID="{514063C2-A9DE-414C-9B34-052ECC40093F}" presName="Name8" presStyleCnt="0"/>
      <dgm:spPr/>
    </dgm:pt>
    <dgm:pt modelId="{4845B395-0A3D-4394-9208-6B45E69CE96C}" type="pres">
      <dgm:prSet presAssocID="{514063C2-A9DE-414C-9B34-052ECC40093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3C83E4-6E34-491C-82BB-2E339BDDA3A7}" type="pres">
      <dgm:prSet presAssocID="{514063C2-A9DE-414C-9B34-052ECC4009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BFD89A-B811-41B7-A650-4859AC89AD04}" type="pres">
      <dgm:prSet presAssocID="{AA85CBE4-EBC5-46EE-A622-556CDCF71A60}" presName="Name8" presStyleCnt="0"/>
      <dgm:spPr/>
    </dgm:pt>
    <dgm:pt modelId="{E529B312-9283-4847-879E-BFBDFD27C106}" type="pres">
      <dgm:prSet presAssocID="{AA85CBE4-EBC5-46EE-A622-556CDCF71A6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665A35-1B7B-4BB4-AA04-B1D6ABC4BF04}" type="pres">
      <dgm:prSet presAssocID="{AA85CBE4-EBC5-46EE-A622-556CDCF71A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A080C43-5DBC-7F42-ACDA-9D4876B803B4}" type="presOf" srcId="{AA85CBE4-EBC5-46EE-A622-556CDCF71A60}" destId="{E529B312-9283-4847-879E-BFBDFD27C106}" srcOrd="0" destOrd="0" presId="urn:microsoft.com/office/officeart/2005/8/layout/pyramid1"/>
    <dgm:cxn modelId="{41890C2A-A6C5-DF43-86C6-B7B633FB9546}" type="presOf" srcId="{AA85CBE4-EBC5-46EE-A622-556CDCF71A60}" destId="{F9665A35-1B7B-4BB4-AA04-B1D6ABC4BF04}" srcOrd="1" destOrd="0" presId="urn:microsoft.com/office/officeart/2005/8/layout/pyramid1"/>
    <dgm:cxn modelId="{05675DA6-A220-144E-96F6-11D23B4F00A3}" type="presOf" srcId="{514063C2-A9DE-414C-9B34-052ECC40093F}" destId="{4845B395-0A3D-4394-9208-6B45E69CE96C}" srcOrd="0" destOrd="0" presId="urn:microsoft.com/office/officeart/2005/8/layout/pyramid1"/>
    <dgm:cxn modelId="{AD113289-41D7-DE4A-B72B-628655594241}" type="presOf" srcId="{514063C2-A9DE-414C-9B34-052ECC40093F}" destId="{BB3C83E4-6E34-491C-82BB-2E339BDDA3A7}" srcOrd="1" destOrd="0" presId="urn:microsoft.com/office/officeart/2005/8/layout/pyramid1"/>
    <dgm:cxn modelId="{2C31C964-3F3E-E340-AE09-1AD10F6BE78E}" type="presOf" srcId="{014FD4EC-F27D-4AD9-B77A-BE3E71803EAA}" destId="{101C01A5-7AB5-430C-AC45-19487275083E}" srcOrd="0" destOrd="0" presId="urn:microsoft.com/office/officeart/2005/8/layout/pyramid1"/>
    <dgm:cxn modelId="{555C7E6E-64E2-4DDF-A6D5-0E6AED56561B}" srcId="{014FD4EC-F27D-4AD9-B77A-BE3E71803EAA}" destId="{033A3139-703B-483A-B8C7-C273B6A37AD7}" srcOrd="0" destOrd="0" parTransId="{07529F02-87E0-4A24-9671-BE77408E5CBD}" sibTransId="{A24E7300-8BFF-4626-81CF-4A3575108249}"/>
    <dgm:cxn modelId="{A1731345-C6BF-394C-BA6F-4603D61F9233}" type="presOf" srcId="{033A3139-703B-483A-B8C7-C273B6A37AD7}" destId="{3AE5EC92-0017-4FF4-B100-E17DCBD3EBED}" srcOrd="0" destOrd="0" presId="urn:microsoft.com/office/officeart/2005/8/layout/pyramid1"/>
    <dgm:cxn modelId="{344B2FE9-AF62-491F-B615-2DFE939D1469}" srcId="{014FD4EC-F27D-4AD9-B77A-BE3E71803EAA}" destId="{514063C2-A9DE-414C-9B34-052ECC40093F}" srcOrd="1" destOrd="0" parTransId="{F4B87564-1483-4F61-8BB2-5A8959A9D63E}" sibTransId="{B9036829-B341-414C-82F0-99FB59A33A65}"/>
    <dgm:cxn modelId="{550F759E-F671-E54A-B619-741B00909840}" type="presOf" srcId="{033A3139-703B-483A-B8C7-C273B6A37AD7}" destId="{D9AD74A4-6A23-4F6E-A9D9-51D9822B828D}" srcOrd="1" destOrd="0" presId="urn:microsoft.com/office/officeart/2005/8/layout/pyramid1"/>
    <dgm:cxn modelId="{1C27EA3D-5625-42CC-A5FF-46590A1690CB}" srcId="{014FD4EC-F27D-4AD9-B77A-BE3E71803EAA}" destId="{AA85CBE4-EBC5-46EE-A622-556CDCF71A60}" srcOrd="2" destOrd="0" parTransId="{43C33510-24CB-46C2-BB1A-75C469197CE9}" sibTransId="{3F1640B4-6E59-4675-8325-18129A79A786}"/>
    <dgm:cxn modelId="{3884B40B-240E-2F44-BD42-530098F2B2BF}" type="presParOf" srcId="{101C01A5-7AB5-430C-AC45-19487275083E}" destId="{A3C3CC1F-0806-4DB5-BEB6-C77F2C54DCDA}" srcOrd="0" destOrd="0" presId="urn:microsoft.com/office/officeart/2005/8/layout/pyramid1"/>
    <dgm:cxn modelId="{1D9592BC-ECD1-8F4A-9225-1FCCFCB3231F}" type="presParOf" srcId="{A3C3CC1F-0806-4DB5-BEB6-C77F2C54DCDA}" destId="{3AE5EC92-0017-4FF4-B100-E17DCBD3EBED}" srcOrd="0" destOrd="0" presId="urn:microsoft.com/office/officeart/2005/8/layout/pyramid1"/>
    <dgm:cxn modelId="{2BA1C9EF-13AD-D94C-BBA4-07E83946A225}" type="presParOf" srcId="{A3C3CC1F-0806-4DB5-BEB6-C77F2C54DCDA}" destId="{D9AD74A4-6A23-4F6E-A9D9-51D9822B828D}" srcOrd="1" destOrd="0" presId="urn:microsoft.com/office/officeart/2005/8/layout/pyramid1"/>
    <dgm:cxn modelId="{87A9322E-28B8-494E-8B45-627DDD2A9A56}" type="presParOf" srcId="{101C01A5-7AB5-430C-AC45-19487275083E}" destId="{84238F69-0281-4885-A7F4-A1502A12B7F8}" srcOrd="1" destOrd="0" presId="urn:microsoft.com/office/officeart/2005/8/layout/pyramid1"/>
    <dgm:cxn modelId="{536BB079-0F0C-7B45-AF6B-A0A6A664C0A4}" type="presParOf" srcId="{84238F69-0281-4885-A7F4-A1502A12B7F8}" destId="{4845B395-0A3D-4394-9208-6B45E69CE96C}" srcOrd="0" destOrd="0" presId="urn:microsoft.com/office/officeart/2005/8/layout/pyramid1"/>
    <dgm:cxn modelId="{29A7A082-D5D7-FE4F-86D0-7FC19B66F8AE}" type="presParOf" srcId="{84238F69-0281-4885-A7F4-A1502A12B7F8}" destId="{BB3C83E4-6E34-491C-82BB-2E339BDDA3A7}" srcOrd="1" destOrd="0" presId="urn:microsoft.com/office/officeart/2005/8/layout/pyramid1"/>
    <dgm:cxn modelId="{CF424A05-1D06-9942-A609-466A10C772CB}" type="presParOf" srcId="{101C01A5-7AB5-430C-AC45-19487275083E}" destId="{EABFD89A-B811-41B7-A650-4859AC89AD04}" srcOrd="2" destOrd="0" presId="urn:microsoft.com/office/officeart/2005/8/layout/pyramid1"/>
    <dgm:cxn modelId="{AB9A87A0-1389-E548-87A3-4E7214AB1830}" type="presParOf" srcId="{EABFD89A-B811-41B7-A650-4859AC89AD04}" destId="{E529B312-9283-4847-879E-BFBDFD27C106}" srcOrd="0" destOrd="0" presId="urn:microsoft.com/office/officeart/2005/8/layout/pyramid1"/>
    <dgm:cxn modelId="{7F1D9537-D306-3A40-9F72-859CBE42ACB8}" type="presParOf" srcId="{EABFD89A-B811-41B7-A650-4859AC89AD04}" destId="{F9665A35-1B7B-4BB4-AA04-B1D6ABC4BF0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4D7A97-6BCD-FB44-8C72-93772DEFCEB5}" type="doc">
      <dgm:prSet loTypeId="urn:microsoft.com/office/officeart/2008/layout/HorizontalMultiLevelHierarchy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6B7BC05-DB96-4B45-A5EA-50DC5EA01487}">
      <dgm:prSet phldrT="[Tekst]"/>
      <dgm:spPr/>
      <dgm:t>
        <a:bodyPr/>
        <a:lstStyle/>
        <a:p>
          <a:r>
            <a:rPr lang="nl-NL" dirty="0"/>
            <a:t>Afd. Manager</a:t>
          </a:r>
          <a:br>
            <a:rPr lang="nl-NL" dirty="0"/>
          </a:br>
          <a:r>
            <a:rPr lang="nl-NL" dirty="0"/>
            <a:t>Vastgoed Haarlem</a:t>
          </a:r>
        </a:p>
      </dgm:t>
    </dgm:pt>
    <dgm:pt modelId="{27A8E795-492E-764B-AC6B-86A1ACF00959}" type="parTrans" cxnId="{6F3C246D-677D-F643-B002-64ED7BE43943}">
      <dgm:prSet/>
      <dgm:spPr/>
      <dgm:t>
        <a:bodyPr/>
        <a:lstStyle/>
        <a:p>
          <a:endParaRPr lang="nl-NL"/>
        </a:p>
      </dgm:t>
    </dgm:pt>
    <dgm:pt modelId="{1963581B-17A4-474F-AF43-255D7C740233}" type="sibTrans" cxnId="{6F3C246D-677D-F643-B002-64ED7BE43943}">
      <dgm:prSet/>
      <dgm:spPr/>
      <dgm:t>
        <a:bodyPr/>
        <a:lstStyle/>
        <a:p>
          <a:endParaRPr lang="nl-NL"/>
        </a:p>
      </dgm:t>
    </dgm:pt>
    <dgm:pt modelId="{C38B29A4-C341-6549-8C4C-DEAD80921603}">
      <dgm:prSet phldrT="[Tekst]"/>
      <dgm:spPr>
        <a:solidFill>
          <a:srgbClr val="FF0000"/>
        </a:solidFill>
      </dgm:spPr>
      <dgm:t>
        <a:bodyPr/>
        <a:lstStyle/>
        <a:p>
          <a:r>
            <a:rPr lang="nl-NL" dirty="0"/>
            <a:t>Portefeuillemanager</a:t>
          </a:r>
        </a:p>
      </dgm:t>
    </dgm:pt>
    <dgm:pt modelId="{DF773D30-892B-2E4E-9D41-9B50C19B40FF}" type="parTrans" cxnId="{0DE99D12-816E-E041-911B-FEE05A335B8C}">
      <dgm:prSet/>
      <dgm:spPr/>
      <dgm:t>
        <a:bodyPr/>
        <a:lstStyle/>
        <a:p>
          <a:endParaRPr lang="nl-NL"/>
        </a:p>
      </dgm:t>
    </dgm:pt>
    <dgm:pt modelId="{4A9B7216-681C-2B48-99D2-0DAECD938B35}" type="sibTrans" cxnId="{0DE99D12-816E-E041-911B-FEE05A335B8C}">
      <dgm:prSet/>
      <dgm:spPr/>
      <dgm:t>
        <a:bodyPr/>
        <a:lstStyle/>
        <a:p>
          <a:endParaRPr lang="nl-NL"/>
        </a:p>
      </dgm:t>
    </dgm:pt>
    <dgm:pt modelId="{7ACF3E34-6A43-7040-9570-EDCD60532049}">
      <dgm:prSet phldrT="[Tekst]"/>
      <dgm:spPr>
        <a:solidFill>
          <a:srgbClr val="FFC000"/>
        </a:solidFill>
      </dgm:spPr>
      <dgm:t>
        <a:bodyPr/>
        <a:lstStyle/>
        <a:p>
          <a:r>
            <a:rPr lang="nl-NL">
              <a:ln>
                <a:noFill/>
              </a:ln>
            </a:rPr>
            <a:t>Vastgoedbeheer</a:t>
          </a:r>
        </a:p>
      </dgm:t>
    </dgm:pt>
    <dgm:pt modelId="{570BE843-A8B0-164F-A16D-0D0C1ECF5900}" type="parTrans" cxnId="{786139B4-48C7-EF42-B180-B06476C09CED}">
      <dgm:prSet/>
      <dgm:spPr/>
      <dgm:t>
        <a:bodyPr/>
        <a:lstStyle/>
        <a:p>
          <a:endParaRPr lang="nl-NL"/>
        </a:p>
      </dgm:t>
    </dgm:pt>
    <dgm:pt modelId="{021CEA18-A11F-0B42-B05C-865D15864374}" type="sibTrans" cxnId="{786139B4-48C7-EF42-B180-B06476C09CED}">
      <dgm:prSet/>
      <dgm:spPr/>
      <dgm:t>
        <a:bodyPr/>
        <a:lstStyle/>
        <a:p>
          <a:endParaRPr lang="nl-NL"/>
        </a:p>
      </dgm:t>
    </dgm:pt>
    <dgm:pt modelId="{7E1050A2-BE4D-D944-AC93-C21322F86BCD}">
      <dgm:prSet phldrT="[Tekst]"/>
      <dgm:spPr>
        <a:solidFill>
          <a:srgbClr val="00B0F0"/>
        </a:solidFill>
      </dgm:spPr>
      <dgm:t>
        <a:bodyPr/>
        <a:lstStyle/>
        <a:p>
          <a:r>
            <a:rPr lang="nl-NL"/>
            <a:t>Vastgoedeconoom</a:t>
          </a:r>
        </a:p>
      </dgm:t>
    </dgm:pt>
    <dgm:pt modelId="{76E4EDF0-E806-D745-87C9-3AEF2988017F}" type="parTrans" cxnId="{639D430E-481C-E54F-923F-7D57EC407A42}">
      <dgm:prSet/>
      <dgm:spPr/>
      <dgm:t>
        <a:bodyPr/>
        <a:lstStyle/>
        <a:p>
          <a:endParaRPr lang="nl-NL"/>
        </a:p>
      </dgm:t>
    </dgm:pt>
    <dgm:pt modelId="{989BADF5-8C90-3548-8EC8-FF3CBED5D612}" type="sibTrans" cxnId="{639D430E-481C-E54F-923F-7D57EC407A42}">
      <dgm:prSet/>
      <dgm:spPr/>
      <dgm:t>
        <a:bodyPr/>
        <a:lstStyle/>
        <a:p>
          <a:endParaRPr lang="nl-NL"/>
        </a:p>
      </dgm:t>
    </dgm:pt>
    <dgm:pt modelId="{78B411C2-12EF-8545-902E-134E5DA48243}">
      <dgm:prSet phldrT="[Tekst]"/>
      <dgm:spPr>
        <a:solidFill>
          <a:srgbClr val="00B050"/>
        </a:solidFill>
      </dgm:spPr>
      <dgm:t>
        <a:bodyPr/>
        <a:lstStyle/>
        <a:p>
          <a:r>
            <a:rPr lang="nl-NL"/>
            <a:t>Technisch Beheerders</a:t>
          </a:r>
        </a:p>
      </dgm:t>
    </dgm:pt>
    <dgm:pt modelId="{204BB17B-E6ED-F24B-992B-9EAA73F3B553}" type="parTrans" cxnId="{D216A56C-E606-EA40-B4B0-0D7318C8DB86}">
      <dgm:prSet/>
      <dgm:spPr/>
      <dgm:t>
        <a:bodyPr/>
        <a:lstStyle/>
        <a:p>
          <a:endParaRPr lang="nl-NL"/>
        </a:p>
      </dgm:t>
    </dgm:pt>
    <dgm:pt modelId="{F9A5E6CE-380E-1E4C-8047-F4CEADE08CC8}" type="sibTrans" cxnId="{D216A56C-E606-EA40-B4B0-0D7318C8DB86}">
      <dgm:prSet/>
      <dgm:spPr/>
      <dgm:t>
        <a:bodyPr/>
        <a:lstStyle/>
        <a:p>
          <a:endParaRPr lang="nl-NL"/>
        </a:p>
      </dgm:t>
    </dgm:pt>
    <dgm:pt modelId="{EA4A13D8-FBFC-6C4F-948D-CAD04ED18EF0}">
      <dgm:prSet phldrT="[Tekst]"/>
      <dgm:spPr>
        <a:solidFill>
          <a:srgbClr val="00B050"/>
        </a:solidFill>
      </dgm:spPr>
      <dgm:t>
        <a:bodyPr/>
        <a:lstStyle/>
        <a:p>
          <a:r>
            <a:rPr lang="nl-NL"/>
            <a:t>Projectbegeleiders</a:t>
          </a:r>
        </a:p>
      </dgm:t>
    </dgm:pt>
    <dgm:pt modelId="{DF2CDB19-E4D7-5C4B-87FE-4B96D31A41E7}" type="parTrans" cxnId="{F11797F7-5EC9-2B42-8AB8-322844DE15F8}">
      <dgm:prSet/>
      <dgm:spPr/>
      <dgm:t>
        <a:bodyPr/>
        <a:lstStyle/>
        <a:p>
          <a:endParaRPr lang="nl-NL"/>
        </a:p>
      </dgm:t>
    </dgm:pt>
    <dgm:pt modelId="{91E8ED4D-6477-E84E-94C1-C8CEB77ADA46}" type="sibTrans" cxnId="{F11797F7-5EC9-2B42-8AB8-322844DE15F8}">
      <dgm:prSet/>
      <dgm:spPr/>
      <dgm:t>
        <a:bodyPr/>
        <a:lstStyle/>
        <a:p>
          <a:endParaRPr lang="nl-NL"/>
        </a:p>
      </dgm:t>
    </dgm:pt>
    <dgm:pt modelId="{A2F293E1-CAC7-6044-8920-1924C89BD711}">
      <dgm:prSet phldrT="[Tekst]"/>
      <dgm:spPr>
        <a:solidFill>
          <a:srgbClr val="00B0F0"/>
        </a:solidFill>
      </dgm:spPr>
      <dgm:t>
        <a:bodyPr/>
        <a:lstStyle/>
        <a:p>
          <a:r>
            <a:rPr lang="nl-NL"/>
            <a:t>Administratieve Ondersteuning</a:t>
          </a:r>
        </a:p>
      </dgm:t>
    </dgm:pt>
    <dgm:pt modelId="{322B7FD9-74A0-CA46-9AFB-929AC7396AA2}" type="parTrans" cxnId="{4BC4A8F8-371D-334F-ADC6-628B143B6EDC}">
      <dgm:prSet/>
      <dgm:spPr/>
      <dgm:t>
        <a:bodyPr/>
        <a:lstStyle/>
        <a:p>
          <a:endParaRPr lang="nl-NL"/>
        </a:p>
      </dgm:t>
    </dgm:pt>
    <dgm:pt modelId="{935DA009-642B-4341-8618-AE02CA49EC5E}" type="sibTrans" cxnId="{4BC4A8F8-371D-334F-ADC6-628B143B6EDC}">
      <dgm:prSet/>
      <dgm:spPr/>
      <dgm:t>
        <a:bodyPr/>
        <a:lstStyle/>
        <a:p>
          <a:endParaRPr lang="nl-NL"/>
        </a:p>
      </dgm:t>
    </dgm:pt>
    <dgm:pt modelId="{C9D742D6-1DB3-914D-AA2D-9C1324E7BFE2}">
      <dgm:prSet phldrT="[Tekst]"/>
      <dgm:spPr>
        <a:solidFill>
          <a:srgbClr val="00B0F0"/>
        </a:solidFill>
      </dgm:spPr>
      <dgm:t>
        <a:bodyPr/>
        <a:lstStyle/>
        <a:p>
          <a:r>
            <a:rPr lang="nl-NL"/>
            <a:t>Secretaresse</a:t>
          </a:r>
        </a:p>
      </dgm:t>
    </dgm:pt>
    <dgm:pt modelId="{63D994D6-F1F8-EA44-81A5-86E8CB81AD18}" type="parTrans" cxnId="{5863BA90-0E06-794D-8F69-E3A59AC8B82E}">
      <dgm:prSet/>
      <dgm:spPr/>
      <dgm:t>
        <a:bodyPr/>
        <a:lstStyle/>
        <a:p>
          <a:endParaRPr lang="nl-NL"/>
        </a:p>
      </dgm:t>
    </dgm:pt>
    <dgm:pt modelId="{056F3330-B95B-E947-833C-35DB5897CEF0}" type="sibTrans" cxnId="{5863BA90-0E06-794D-8F69-E3A59AC8B82E}">
      <dgm:prSet/>
      <dgm:spPr/>
      <dgm:t>
        <a:bodyPr/>
        <a:lstStyle/>
        <a:p>
          <a:endParaRPr lang="nl-NL"/>
        </a:p>
      </dgm:t>
    </dgm:pt>
    <dgm:pt modelId="{69671702-6A40-7541-8997-CE442AF0F6DE}">
      <dgm:prSet phldrT="[Tekst]"/>
      <dgm:spPr>
        <a:solidFill>
          <a:srgbClr val="FFC000"/>
        </a:solidFill>
      </dgm:spPr>
      <dgm:t>
        <a:bodyPr/>
        <a:lstStyle/>
        <a:p>
          <a:r>
            <a:rPr lang="nl-NL">
              <a:ln>
                <a:noFill/>
              </a:ln>
            </a:rPr>
            <a:t>Vastgoedbeheerders:</a:t>
          </a:r>
          <a:br>
            <a:rPr lang="nl-NL">
              <a:ln>
                <a:noFill/>
              </a:ln>
            </a:rPr>
          </a:br>
          <a:r>
            <a:rPr lang="nl-NL">
              <a:ln>
                <a:noFill/>
              </a:ln>
            </a:rPr>
            <a:t>Juridisch Beheer en Financieel/Administratief Beheer</a:t>
          </a:r>
        </a:p>
      </dgm:t>
    </dgm:pt>
    <dgm:pt modelId="{23F71D83-6B45-774F-B508-4A68F1C98344}" type="parTrans" cxnId="{06DAFA4F-189D-4C46-B921-563BCF307146}">
      <dgm:prSet/>
      <dgm:spPr/>
      <dgm:t>
        <a:bodyPr/>
        <a:lstStyle/>
        <a:p>
          <a:endParaRPr lang="nl-NL"/>
        </a:p>
      </dgm:t>
    </dgm:pt>
    <dgm:pt modelId="{2D07B79E-E9D6-AD4F-9164-D30448B4A21C}" type="sibTrans" cxnId="{06DAFA4F-189D-4C46-B921-563BCF307146}">
      <dgm:prSet/>
      <dgm:spPr/>
      <dgm:t>
        <a:bodyPr/>
        <a:lstStyle/>
        <a:p>
          <a:endParaRPr lang="nl-NL"/>
        </a:p>
      </dgm:t>
    </dgm:pt>
    <dgm:pt modelId="{76BF9499-AA2F-2647-A825-F03FAC0F2D58}">
      <dgm:prSet phldrT="[Tekst]"/>
      <dgm:spPr>
        <a:solidFill>
          <a:srgbClr val="00B050"/>
        </a:solidFill>
      </dgm:spPr>
      <dgm:t>
        <a:bodyPr/>
        <a:lstStyle/>
        <a:p>
          <a:r>
            <a:rPr lang="nl-NL"/>
            <a:t>Coördinator Technisch Beheer</a:t>
          </a:r>
        </a:p>
      </dgm:t>
    </dgm:pt>
    <dgm:pt modelId="{C6149298-61F0-C342-B66B-BDF68828F121}" type="parTrans" cxnId="{B7D71F3E-605A-DA47-97A0-7AA6B80A35EC}">
      <dgm:prSet/>
      <dgm:spPr/>
      <dgm:t>
        <a:bodyPr/>
        <a:lstStyle/>
        <a:p>
          <a:endParaRPr lang="nl-NL"/>
        </a:p>
      </dgm:t>
    </dgm:pt>
    <dgm:pt modelId="{40F0FB71-9A89-604E-B905-E949441EAF64}" type="sibTrans" cxnId="{B7D71F3E-605A-DA47-97A0-7AA6B80A35EC}">
      <dgm:prSet/>
      <dgm:spPr/>
      <dgm:t>
        <a:bodyPr/>
        <a:lstStyle/>
        <a:p>
          <a:endParaRPr lang="nl-NL"/>
        </a:p>
      </dgm:t>
    </dgm:pt>
    <dgm:pt modelId="{FA8B7BCB-9133-744A-8666-EF66F63F8426}">
      <dgm:prSet phldrT="[Tekst]"/>
      <dgm:spPr>
        <a:solidFill>
          <a:srgbClr val="FF0000"/>
        </a:solidFill>
      </dgm:spPr>
      <dgm:t>
        <a:bodyPr/>
        <a:lstStyle/>
        <a:p>
          <a:r>
            <a:rPr lang="nl-NL"/>
            <a:t>Verkoopteam</a:t>
          </a:r>
        </a:p>
      </dgm:t>
    </dgm:pt>
    <dgm:pt modelId="{449358FC-6544-314E-9502-09111B89A46D}" type="parTrans" cxnId="{3FCA0FE1-988E-C14D-B30D-61BC823EC6FA}">
      <dgm:prSet/>
      <dgm:spPr/>
      <dgm:t>
        <a:bodyPr/>
        <a:lstStyle/>
        <a:p>
          <a:endParaRPr lang="nl-NL"/>
        </a:p>
      </dgm:t>
    </dgm:pt>
    <dgm:pt modelId="{AE56D05D-6065-B846-8DF2-FE4C27EA4E12}" type="sibTrans" cxnId="{3FCA0FE1-988E-C14D-B30D-61BC823EC6FA}">
      <dgm:prSet/>
      <dgm:spPr/>
      <dgm:t>
        <a:bodyPr/>
        <a:lstStyle/>
        <a:p>
          <a:endParaRPr lang="nl-NL"/>
        </a:p>
      </dgm:t>
    </dgm:pt>
    <dgm:pt modelId="{921A2B08-9A6C-CE47-B734-ED42DEBBA669}">
      <dgm:prSet phldrT="[Teks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l-NL"/>
            <a:t>Accountmanagers</a:t>
          </a:r>
        </a:p>
      </dgm:t>
    </dgm:pt>
    <dgm:pt modelId="{F0E56586-2E98-6C44-A3B6-3331F9283497}" type="parTrans" cxnId="{D602935F-0A07-B54E-8187-4AF6A17250A4}">
      <dgm:prSet/>
      <dgm:spPr/>
      <dgm:t>
        <a:bodyPr/>
        <a:lstStyle/>
        <a:p>
          <a:endParaRPr lang="nl-NL"/>
        </a:p>
      </dgm:t>
    </dgm:pt>
    <dgm:pt modelId="{E5110652-648E-8946-8666-2893B204ACA4}" type="sibTrans" cxnId="{D602935F-0A07-B54E-8187-4AF6A17250A4}">
      <dgm:prSet/>
      <dgm:spPr/>
      <dgm:t>
        <a:bodyPr/>
        <a:lstStyle/>
        <a:p>
          <a:endParaRPr lang="nl-NL"/>
        </a:p>
      </dgm:t>
    </dgm:pt>
    <dgm:pt modelId="{A0C9807A-6001-E74A-B6DF-69EDB7ED9B72}" type="pres">
      <dgm:prSet presAssocID="{344D7A97-6BCD-FB44-8C72-93772DEFCE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A7BC936-03B1-E749-82AC-B747115E3EAB}" type="pres">
      <dgm:prSet presAssocID="{56B7BC05-DB96-4B45-A5EA-50DC5EA01487}" presName="root1" presStyleCnt="0"/>
      <dgm:spPr/>
    </dgm:pt>
    <dgm:pt modelId="{A071591E-115E-BA4F-9257-538407F02C0B}" type="pres">
      <dgm:prSet presAssocID="{56B7BC05-DB96-4B45-A5EA-50DC5EA01487}" presName="LevelOneTextNode" presStyleLbl="node0" presStyleIdx="0" presStyleCnt="1" custScaleX="126167" custScaleY="14100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B3ABD50-F48D-954C-937F-69B71E2F4A71}" type="pres">
      <dgm:prSet presAssocID="{56B7BC05-DB96-4B45-A5EA-50DC5EA01487}" presName="level2hierChild" presStyleCnt="0"/>
      <dgm:spPr/>
    </dgm:pt>
    <dgm:pt modelId="{3801BD23-6EA9-1543-B5A5-2BD4C1384B0D}" type="pres">
      <dgm:prSet presAssocID="{DF773D30-892B-2E4E-9D41-9B50C19B40FF}" presName="conn2-1" presStyleLbl="parChTrans1D2" presStyleIdx="0" presStyleCnt="4"/>
      <dgm:spPr/>
      <dgm:t>
        <a:bodyPr/>
        <a:lstStyle/>
        <a:p>
          <a:endParaRPr lang="nl-NL"/>
        </a:p>
      </dgm:t>
    </dgm:pt>
    <dgm:pt modelId="{D97AF4D8-6314-C041-8100-38EF3C4B0D59}" type="pres">
      <dgm:prSet presAssocID="{DF773D30-892B-2E4E-9D41-9B50C19B40FF}" presName="connTx" presStyleLbl="parChTrans1D2" presStyleIdx="0" presStyleCnt="4"/>
      <dgm:spPr/>
      <dgm:t>
        <a:bodyPr/>
        <a:lstStyle/>
        <a:p>
          <a:endParaRPr lang="nl-NL"/>
        </a:p>
      </dgm:t>
    </dgm:pt>
    <dgm:pt modelId="{913B0DEF-1405-4C4B-B7E0-681FA6CD695F}" type="pres">
      <dgm:prSet presAssocID="{C38B29A4-C341-6549-8C4C-DEAD80921603}" presName="root2" presStyleCnt="0"/>
      <dgm:spPr/>
    </dgm:pt>
    <dgm:pt modelId="{71541817-8E15-7B4C-B395-A1C2A0868450}" type="pres">
      <dgm:prSet presAssocID="{C38B29A4-C341-6549-8C4C-DEAD8092160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D305E0B-57BF-C34F-8C2F-D85C63DACECD}" type="pres">
      <dgm:prSet presAssocID="{C38B29A4-C341-6549-8C4C-DEAD80921603}" presName="level3hierChild" presStyleCnt="0"/>
      <dgm:spPr/>
    </dgm:pt>
    <dgm:pt modelId="{10CB7528-4482-C14B-96F9-0BD249FDCA2B}" type="pres">
      <dgm:prSet presAssocID="{449358FC-6544-314E-9502-09111B89A46D}" presName="conn2-1" presStyleLbl="parChTrans1D3" presStyleIdx="0" presStyleCnt="7"/>
      <dgm:spPr/>
      <dgm:t>
        <a:bodyPr/>
        <a:lstStyle/>
        <a:p>
          <a:endParaRPr lang="nl-NL"/>
        </a:p>
      </dgm:t>
    </dgm:pt>
    <dgm:pt modelId="{D1DB5ACB-4C2A-614A-8B21-BD4905041C60}" type="pres">
      <dgm:prSet presAssocID="{449358FC-6544-314E-9502-09111B89A46D}" presName="connTx" presStyleLbl="parChTrans1D3" presStyleIdx="0" presStyleCnt="7"/>
      <dgm:spPr/>
      <dgm:t>
        <a:bodyPr/>
        <a:lstStyle/>
        <a:p>
          <a:endParaRPr lang="nl-NL"/>
        </a:p>
      </dgm:t>
    </dgm:pt>
    <dgm:pt modelId="{50B32E79-0F00-2246-B155-E654C778B708}" type="pres">
      <dgm:prSet presAssocID="{FA8B7BCB-9133-744A-8666-EF66F63F8426}" presName="root2" presStyleCnt="0"/>
      <dgm:spPr/>
    </dgm:pt>
    <dgm:pt modelId="{6D9C0EBE-C5A3-D54D-9A5F-5D994EC2CC67}" type="pres">
      <dgm:prSet presAssocID="{FA8B7BCB-9133-744A-8666-EF66F63F8426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4B0A110-2429-504F-9571-7C9123F7E9DA}" type="pres">
      <dgm:prSet presAssocID="{FA8B7BCB-9133-744A-8666-EF66F63F8426}" presName="level3hierChild" presStyleCnt="0"/>
      <dgm:spPr/>
    </dgm:pt>
    <dgm:pt modelId="{E758A534-416C-B649-BF18-DA0FDA84DE36}" type="pres">
      <dgm:prSet presAssocID="{F0E56586-2E98-6C44-A3B6-3331F9283497}" presName="conn2-1" presStyleLbl="parChTrans1D3" presStyleIdx="1" presStyleCnt="7"/>
      <dgm:spPr/>
      <dgm:t>
        <a:bodyPr/>
        <a:lstStyle/>
        <a:p>
          <a:endParaRPr lang="nl-NL"/>
        </a:p>
      </dgm:t>
    </dgm:pt>
    <dgm:pt modelId="{49F61180-433D-0B43-8C12-7C2E7A966F58}" type="pres">
      <dgm:prSet presAssocID="{F0E56586-2E98-6C44-A3B6-3331F9283497}" presName="connTx" presStyleLbl="parChTrans1D3" presStyleIdx="1" presStyleCnt="7"/>
      <dgm:spPr/>
      <dgm:t>
        <a:bodyPr/>
        <a:lstStyle/>
        <a:p>
          <a:endParaRPr lang="nl-NL"/>
        </a:p>
      </dgm:t>
    </dgm:pt>
    <dgm:pt modelId="{B5DC543E-F993-774C-A3B0-EE94998E52C9}" type="pres">
      <dgm:prSet presAssocID="{921A2B08-9A6C-CE47-B734-ED42DEBBA669}" presName="root2" presStyleCnt="0"/>
      <dgm:spPr/>
    </dgm:pt>
    <dgm:pt modelId="{3B27519F-93B0-AE4E-B185-DFC0E0272512}" type="pres">
      <dgm:prSet presAssocID="{921A2B08-9A6C-CE47-B734-ED42DEBBA669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E302B12-B2C4-ED4E-9BA2-803180C94B5C}" type="pres">
      <dgm:prSet presAssocID="{921A2B08-9A6C-CE47-B734-ED42DEBBA669}" presName="level3hierChild" presStyleCnt="0"/>
      <dgm:spPr/>
    </dgm:pt>
    <dgm:pt modelId="{96A61F08-F99B-0F41-95CA-4ADD840454FC}" type="pres">
      <dgm:prSet presAssocID="{570BE843-A8B0-164F-A16D-0D0C1ECF5900}" presName="conn2-1" presStyleLbl="parChTrans1D2" presStyleIdx="1" presStyleCnt="4"/>
      <dgm:spPr/>
      <dgm:t>
        <a:bodyPr/>
        <a:lstStyle/>
        <a:p>
          <a:endParaRPr lang="nl-NL"/>
        </a:p>
      </dgm:t>
    </dgm:pt>
    <dgm:pt modelId="{E5FDD2F8-7B0C-9E4D-BC78-F7BB107F0327}" type="pres">
      <dgm:prSet presAssocID="{570BE843-A8B0-164F-A16D-0D0C1ECF5900}" presName="connTx" presStyleLbl="parChTrans1D2" presStyleIdx="1" presStyleCnt="4"/>
      <dgm:spPr/>
      <dgm:t>
        <a:bodyPr/>
        <a:lstStyle/>
        <a:p>
          <a:endParaRPr lang="nl-NL"/>
        </a:p>
      </dgm:t>
    </dgm:pt>
    <dgm:pt modelId="{ABA95A11-F9D8-7E44-AA36-7F6A2812F676}" type="pres">
      <dgm:prSet presAssocID="{7ACF3E34-6A43-7040-9570-EDCD60532049}" presName="root2" presStyleCnt="0"/>
      <dgm:spPr/>
    </dgm:pt>
    <dgm:pt modelId="{42987BF8-1E88-0D45-B10C-7283DE146EAC}" type="pres">
      <dgm:prSet presAssocID="{7ACF3E34-6A43-7040-9570-EDCD6053204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C51E74B-A8FE-5D46-8A95-1E6ADBB00186}" type="pres">
      <dgm:prSet presAssocID="{7ACF3E34-6A43-7040-9570-EDCD60532049}" presName="level3hierChild" presStyleCnt="0"/>
      <dgm:spPr/>
    </dgm:pt>
    <dgm:pt modelId="{D7DB01E3-36FC-CC45-B73F-281A691EAC0B}" type="pres">
      <dgm:prSet presAssocID="{23F71D83-6B45-774F-B508-4A68F1C98344}" presName="conn2-1" presStyleLbl="parChTrans1D3" presStyleIdx="2" presStyleCnt="7"/>
      <dgm:spPr/>
      <dgm:t>
        <a:bodyPr/>
        <a:lstStyle/>
        <a:p>
          <a:endParaRPr lang="nl-NL"/>
        </a:p>
      </dgm:t>
    </dgm:pt>
    <dgm:pt modelId="{A0B33A32-5048-1F4F-A237-80E9DC23F80E}" type="pres">
      <dgm:prSet presAssocID="{23F71D83-6B45-774F-B508-4A68F1C98344}" presName="connTx" presStyleLbl="parChTrans1D3" presStyleIdx="2" presStyleCnt="7"/>
      <dgm:spPr/>
      <dgm:t>
        <a:bodyPr/>
        <a:lstStyle/>
        <a:p>
          <a:endParaRPr lang="nl-NL"/>
        </a:p>
      </dgm:t>
    </dgm:pt>
    <dgm:pt modelId="{448501AC-616F-5F42-B11E-63AA5CAADE00}" type="pres">
      <dgm:prSet presAssocID="{69671702-6A40-7541-8997-CE442AF0F6DE}" presName="root2" presStyleCnt="0"/>
      <dgm:spPr/>
    </dgm:pt>
    <dgm:pt modelId="{35974DE7-0381-3A44-A552-3EDC510547B0}" type="pres">
      <dgm:prSet presAssocID="{69671702-6A40-7541-8997-CE442AF0F6DE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FC3A095-0F6F-7F43-B674-26EE3DDE5E08}" type="pres">
      <dgm:prSet presAssocID="{69671702-6A40-7541-8997-CE442AF0F6DE}" presName="level3hierChild" presStyleCnt="0"/>
      <dgm:spPr/>
    </dgm:pt>
    <dgm:pt modelId="{122492B9-B8A5-2145-A3D9-0EE11ADE4516}" type="pres">
      <dgm:prSet presAssocID="{C6149298-61F0-C342-B66B-BDF68828F121}" presName="conn2-1" presStyleLbl="parChTrans1D2" presStyleIdx="2" presStyleCnt="4"/>
      <dgm:spPr/>
      <dgm:t>
        <a:bodyPr/>
        <a:lstStyle/>
        <a:p>
          <a:endParaRPr lang="nl-NL"/>
        </a:p>
      </dgm:t>
    </dgm:pt>
    <dgm:pt modelId="{3AFCA34A-5AFF-0049-9E23-EA9F2379DCFE}" type="pres">
      <dgm:prSet presAssocID="{C6149298-61F0-C342-B66B-BDF68828F121}" presName="connTx" presStyleLbl="parChTrans1D2" presStyleIdx="2" presStyleCnt="4"/>
      <dgm:spPr/>
      <dgm:t>
        <a:bodyPr/>
        <a:lstStyle/>
        <a:p>
          <a:endParaRPr lang="nl-NL"/>
        </a:p>
      </dgm:t>
    </dgm:pt>
    <dgm:pt modelId="{8FCEFAAA-66AF-EF42-928A-5403A404764C}" type="pres">
      <dgm:prSet presAssocID="{76BF9499-AA2F-2647-A825-F03FAC0F2D58}" presName="root2" presStyleCnt="0"/>
      <dgm:spPr/>
    </dgm:pt>
    <dgm:pt modelId="{6A7D3E63-2B05-A54F-9310-A677FA863114}" type="pres">
      <dgm:prSet presAssocID="{76BF9499-AA2F-2647-A825-F03FAC0F2D5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728B653-C919-1347-B7C8-D135F241264E}" type="pres">
      <dgm:prSet presAssocID="{76BF9499-AA2F-2647-A825-F03FAC0F2D58}" presName="level3hierChild" presStyleCnt="0"/>
      <dgm:spPr/>
    </dgm:pt>
    <dgm:pt modelId="{FAF244EA-02FB-2643-9BA2-A12AFCF538CB}" type="pres">
      <dgm:prSet presAssocID="{204BB17B-E6ED-F24B-992B-9EAA73F3B553}" presName="conn2-1" presStyleLbl="parChTrans1D3" presStyleIdx="3" presStyleCnt="7"/>
      <dgm:spPr/>
      <dgm:t>
        <a:bodyPr/>
        <a:lstStyle/>
        <a:p>
          <a:endParaRPr lang="nl-NL"/>
        </a:p>
      </dgm:t>
    </dgm:pt>
    <dgm:pt modelId="{DC0250CA-A3D6-EF47-B1EF-E47E347FACB0}" type="pres">
      <dgm:prSet presAssocID="{204BB17B-E6ED-F24B-992B-9EAA73F3B553}" presName="connTx" presStyleLbl="parChTrans1D3" presStyleIdx="3" presStyleCnt="7"/>
      <dgm:spPr/>
      <dgm:t>
        <a:bodyPr/>
        <a:lstStyle/>
        <a:p>
          <a:endParaRPr lang="nl-NL"/>
        </a:p>
      </dgm:t>
    </dgm:pt>
    <dgm:pt modelId="{D70ACCF4-FDB6-D847-BFD4-A3DB277C86AA}" type="pres">
      <dgm:prSet presAssocID="{78B411C2-12EF-8545-902E-134E5DA48243}" presName="root2" presStyleCnt="0"/>
      <dgm:spPr/>
    </dgm:pt>
    <dgm:pt modelId="{1B28E700-D728-FE42-8245-B8ECAC208DE0}" type="pres">
      <dgm:prSet presAssocID="{78B411C2-12EF-8545-902E-134E5DA48243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376F67F-3637-0C40-B38D-61A065526A0B}" type="pres">
      <dgm:prSet presAssocID="{78B411C2-12EF-8545-902E-134E5DA48243}" presName="level3hierChild" presStyleCnt="0"/>
      <dgm:spPr/>
    </dgm:pt>
    <dgm:pt modelId="{C0713346-8EA8-0B45-80AC-A7B6D56C5E26}" type="pres">
      <dgm:prSet presAssocID="{DF2CDB19-E4D7-5C4B-87FE-4B96D31A41E7}" presName="conn2-1" presStyleLbl="parChTrans1D3" presStyleIdx="4" presStyleCnt="7"/>
      <dgm:spPr/>
      <dgm:t>
        <a:bodyPr/>
        <a:lstStyle/>
        <a:p>
          <a:endParaRPr lang="nl-NL"/>
        </a:p>
      </dgm:t>
    </dgm:pt>
    <dgm:pt modelId="{A35C92D5-0216-0746-B7A9-2B05B1363438}" type="pres">
      <dgm:prSet presAssocID="{DF2CDB19-E4D7-5C4B-87FE-4B96D31A41E7}" presName="connTx" presStyleLbl="parChTrans1D3" presStyleIdx="4" presStyleCnt="7"/>
      <dgm:spPr/>
      <dgm:t>
        <a:bodyPr/>
        <a:lstStyle/>
        <a:p>
          <a:endParaRPr lang="nl-NL"/>
        </a:p>
      </dgm:t>
    </dgm:pt>
    <dgm:pt modelId="{9D482FCE-FE8E-754F-827B-A4383F02188E}" type="pres">
      <dgm:prSet presAssocID="{EA4A13D8-FBFC-6C4F-948D-CAD04ED18EF0}" presName="root2" presStyleCnt="0"/>
      <dgm:spPr/>
    </dgm:pt>
    <dgm:pt modelId="{F88FB96D-A4DA-484C-B6CA-A485C2F1640C}" type="pres">
      <dgm:prSet presAssocID="{EA4A13D8-FBFC-6C4F-948D-CAD04ED18EF0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5CB813B-2691-CB41-BEB8-AE5D3B691AC7}" type="pres">
      <dgm:prSet presAssocID="{EA4A13D8-FBFC-6C4F-948D-CAD04ED18EF0}" presName="level3hierChild" presStyleCnt="0"/>
      <dgm:spPr/>
    </dgm:pt>
    <dgm:pt modelId="{CE5601ED-DDDD-C14C-826D-FBA8F3B8E04A}" type="pres">
      <dgm:prSet presAssocID="{76E4EDF0-E806-D745-87C9-3AEF2988017F}" presName="conn2-1" presStyleLbl="parChTrans1D2" presStyleIdx="3" presStyleCnt="4"/>
      <dgm:spPr/>
      <dgm:t>
        <a:bodyPr/>
        <a:lstStyle/>
        <a:p>
          <a:endParaRPr lang="nl-NL"/>
        </a:p>
      </dgm:t>
    </dgm:pt>
    <dgm:pt modelId="{28DBF9C1-14DC-5440-9FF7-D34880EA679C}" type="pres">
      <dgm:prSet presAssocID="{76E4EDF0-E806-D745-87C9-3AEF2988017F}" presName="connTx" presStyleLbl="parChTrans1D2" presStyleIdx="3" presStyleCnt="4"/>
      <dgm:spPr/>
      <dgm:t>
        <a:bodyPr/>
        <a:lstStyle/>
        <a:p>
          <a:endParaRPr lang="nl-NL"/>
        </a:p>
      </dgm:t>
    </dgm:pt>
    <dgm:pt modelId="{16D58C6F-0CE7-4243-86C3-1861886A871A}" type="pres">
      <dgm:prSet presAssocID="{7E1050A2-BE4D-D944-AC93-C21322F86BCD}" presName="root2" presStyleCnt="0"/>
      <dgm:spPr/>
    </dgm:pt>
    <dgm:pt modelId="{DB20DB3B-8089-414A-A76B-55A20AE3DAFA}" type="pres">
      <dgm:prSet presAssocID="{7E1050A2-BE4D-D944-AC93-C21322F86BC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AA64304-1490-854E-871C-E958C9C7AB52}" type="pres">
      <dgm:prSet presAssocID="{7E1050A2-BE4D-D944-AC93-C21322F86BCD}" presName="level3hierChild" presStyleCnt="0"/>
      <dgm:spPr/>
    </dgm:pt>
    <dgm:pt modelId="{4ECD84E5-3945-0A4A-B93C-2A8AD78000F7}" type="pres">
      <dgm:prSet presAssocID="{322B7FD9-74A0-CA46-9AFB-929AC7396AA2}" presName="conn2-1" presStyleLbl="parChTrans1D3" presStyleIdx="5" presStyleCnt="7"/>
      <dgm:spPr/>
      <dgm:t>
        <a:bodyPr/>
        <a:lstStyle/>
        <a:p>
          <a:endParaRPr lang="nl-NL"/>
        </a:p>
      </dgm:t>
    </dgm:pt>
    <dgm:pt modelId="{0249DC15-A0C4-2840-A510-D59E3A5C41CE}" type="pres">
      <dgm:prSet presAssocID="{322B7FD9-74A0-CA46-9AFB-929AC7396AA2}" presName="connTx" presStyleLbl="parChTrans1D3" presStyleIdx="5" presStyleCnt="7"/>
      <dgm:spPr/>
      <dgm:t>
        <a:bodyPr/>
        <a:lstStyle/>
        <a:p>
          <a:endParaRPr lang="nl-NL"/>
        </a:p>
      </dgm:t>
    </dgm:pt>
    <dgm:pt modelId="{F151A420-C578-614F-89F8-285F7FDE9D09}" type="pres">
      <dgm:prSet presAssocID="{A2F293E1-CAC7-6044-8920-1924C89BD711}" presName="root2" presStyleCnt="0"/>
      <dgm:spPr/>
    </dgm:pt>
    <dgm:pt modelId="{18A351B0-2023-3540-9541-2BA653CA55C6}" type="pres">
      <dgm:prSet presAssocID="{A2F293E1-CAC7-6044-8920-1924C89BD711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27D6370-7262-8B4E-BB65-BBB276542BD2}" type="pres">
      <dgm:prSet presAssocID="{A2F293E1-CAC7-6044-8920-1924C89BD711}" presName="level3hierChild" presStyleCnt="0"/>
      <dgm:spPr/>
    </dgm:pt>
    <dgm:pt modelId="{EA947860-D97A-7045-A489-F799F8AEA185}" type="pres">
      <dgm:prSet presAssocID="{63D994D6-F1F8-EA44-81A5-86E8CB81AD18}" presName="conn2-1" presStyleLbl="parChTrans1D3" presStyleIdx="6" presStyleCnt="7"/>
      <dgm:spPr/>
      <dgm:t>
        <a:bodyPr/>
        <a:lstStyle/>
        <a:p>
          <a:endParaRPr lang="nl-NL"/>
        </a:p>
      </dgm:t>
    </dgm:pt>
    <dgm:pt modelId="{8F4C1066-8279-7D44-9500-FCAE7F2BD16A}" type="pres">
      <dgm:prSet presAssocID="{63D994D6-F1F8-EA44-81A5-86E8CB81AD18}" presName="connTx" presStyleLbl="parChTrans1D3" presStyleIdx="6" presStyleCnt="7"/>
      <dgm:spPr/>
      <dgm:t>
        <a:bodyPr/>
        <a:lstStyle/>
        <a:p>
          <a:endParaRPr lang="nl-NL"/>
        </a:p>
      </dgm:t>
    </dgm:pt>
    <dgm:pt modelId="{7FE2AD05-6867-AF41-9984-A22FF8AFF2FA}" type="pres">
      <dgm:prSet presAssocID="{C9D742D6-1DB3-914D-AA2D-9C1324E7BFE2}" presName="root2" presStyleCnt="0"/>
      <dgm:spPr/>
    </dgm:pt>
    <dgm:pt modelId="{B7373358-84F3-A145-826D-91ED1BA418DA}" type="pres">
      <dgm:prSet presAssocID="{C9D742D6-1DB3-914D-AA2D-9C1324E7BFE2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9D26D08-5B50-D340-A38E-269F02D178C6}" type="pres">
      <dgm:prSet presAssocID="{C9D742D6-1DB3-914D-AA2D-9C1324E7BFE2}" presName="level3hierChild" presStyleCnt="0"/>
      <dgm:spPr/>
    </dgm:pt>
  </dgm:ptLst>
  <dgm:cxnLst>
    <dgm:cxn modelId="{786139B4-48C7-EF42-B180-B06476C09CED}" srcId="{56B7BC05-DB96-4B45-A5EA-50DC5EA01487}" destId="{7ACF3E34-6A43-7040-9570-EDCD60532049}" srcOrd="1" destOrd="0" parTransId="{570BE843-A8B0-164F-A16D-0D0C1ECF5900}" sibTransId="{021CEA18-A11F-0B42-B05C-865D15864374}"/>
    <dgm:cxn modelId="{8A057ABB-788B-F44C-A709-59860B82C96D}" type="presOf" srcId="{76E4EDF0-E806-D745-87C9-3AEF2988017F}" destId="{28DBF9C1-14DC-5440-9FF7-D34880EA679C}" srcOrd="1" destOrd="0" presId="urn:microsoft.com/office/officeart/2008/layout/HorizontalMultiLevelHierarchy"/>
    <dgm:cxn modelId="{14E0ED4A-68F3-A645-A0B4-680848BDEB07}" type="presOf" srcId="{322B7FD9-74A0-CA46-9AFB-929AC7396AA2}" destId="{0249DC15-A0C4-2840-A510-D59E3A5C41CE}" srcOrd="1" destOrd="0" presId="urn:microsoft.com/office/officeart/2008/layout/HorizontalMultiLevelHierarchy"/>
    <dgm:cxn modelId="{E72DF9A6-263C-304C-8016-43108B4C1F77}" type="presOf" srcId="{204BB17B-E6ED-F24B-992B-9EAA73F3B553}" destId="{DC0250CA-A3D6-EF47-B1EF-E47E347FACB0}" srcOrd="1" destOrd="0" presId="urn:microsoft.com/office/officeart/2008/layout/HorizontalMultiLevelHierarchy"/>
    <dgm:cxn modelId="{982D05F7-ADF0-514C-97B6-7A3D77213F74}" type="presOf" srcId="{78B411C2-12EF-8545-902E-134E5DA48243}" destId="{1B28E700-D728-FE42-8245-B8ECAC208DE0}" srcOrd="0" destOrd="0" presId="urn:microsoft.com/office/officeart/2008/layout/HorizontalMultiLevelHierarchy"/>
    <dgm:cxn modelId="{F11797F7-5EC9-2B42-8AB8-322844DE15F8}" srcId="{76BF9499-AA2F-2647-A825-F03FAC0F2D58}" destId="{EA4A13D8-FBFC-6C4F-948D-CAD04ED18EF0}" srcOrd="1" destOrd="0" parTransId="{DF2CDB19-E4D7-5C4B-87FE-4B96D31A41E7}" sibTransId="{91E8ED4D-6477-E84E-94C1-C8CEB77ADA46}"/>
    <dgm:cxn modelId="{7822D435-A1C5-D84D-BC3D-C4EFD489F2AA}" type="presOf" srcId="{69671702-6A40-7541-8997-CE442AF0F6DE}" destId="{35974DE7-0381-3A44-A552-3EDC510547B0}" srcOrd="0" destOrd="0" presId="urn:microsoft.com/office/officeart/2008/layout/HorizontalMultiLevelHierarchy"/>
    <dgm:cxn modelId="{25B5C81F-A707-1F4D-9564-C8B29F53B415}" type="presOf" srcId="{C6149298-61F0-C342-B66B-BDF68828F121}" destId="{122492B9-B8A5-2145-A3D9-0EE11ADE4516}" srcOrd="0" destOrd="0" presId="urn:microsoft.com/office/officeart/2008/layout/HorizontalMultiLevelHierarchy"/>
    <dgm:cxn modelId="{3FCA0FE1-988E-C14D-B30D-61BC823EC6FA}" srcId="{C38B29A4-C341-6549-8C4C-DEAD80921603}" destId="{FA8B7BCB-9133-744A-8666-EF66F63F8426}" srcOrd="0" destOrd="0" parTransId="{449358FC-6544-314E-9502-09111B89A46D}" sibTransId="{AE56D05D-6065-B846-8DF2-FE4C27EA4E12}"/>
    <dgm:cxn modelId="{8D3AB5E3-E634-6342-AB75-9FE5F4DDA5DF}" type="presOf" srcId="{DF773D30-892B-2E4E-9D41-9B50C19B40FF}" destId="{3801BD23-6EA9-1543-B5A5-2BD4C1384B0D}" srcOrd="0" destOrd="0" presId="urn:microsoft.com/office/officeart/2008/layout/HorizontalMultiLevelHierarchy"/>
    <dgm:cxn modelId="{368684EC-1AFC-7040-BB77-CC7DA954841E}" type="presOf" srcId="{C38B29A4-C341-6549-8C4C-DEAD80921603}" destId="{71541817-8E15-7B4C-B395-A1C2A0868450}" srcOrd="0" destOrd="0" presId="urn:microsoft.com/office/officeart/2008/layout/HorizontalMultiLevelHierarchy"/>
    <dgm:cxn modelId="{AC201AE8-A9DC-3042-82D3-73F171B6E918}" type="presOf" srcId="{449358FC-6544-314E-9502-09111B89A46D}" destId="{10CB7528-4482-C14B-96F9-0BD249FDCA2B}" srcOrd="0" destOrd="0" presId="urn:microsoft.com/office/officeart/2008/layout/HorizontalMultiLevelHierarchy"/>
    <dgm:cxn modelId="{A20A4290-9C0B-7F4B-A97D-240B2AB007DD}" type="presOf" srcId="{7E1050A2-BE4D-D944-AC93-C21322F86BCD}" destId="{DB20DB3B-8089-414A-A76B-55A20AE3DAFA}" srcOrd="0" destOrd="0" presId="urn:microsoft.com/office/officeart/2008/layout/HorizontalMultiLevelHierarchy"/>
    <dgm:cxn modelId="{FC95EE34-375F-6D4C-8B86-E00057593F33}" type="presOf" srcId="{C6149298-61F0-C342-B66B-BDF68828F121}" destId="{3AFCA34A-5AFF-0049-9E23-EA9F2379DCFE}" srcOrd="1" destOrd="0" presId="urn:microsoft.com/office/officeart/2008/layout/HorizontalMultiLevelHierarchy"/>
    <dgm:cxn modelId="{393DE466-AE6A-8F40-9895-A9E0D00196E8}" type="presOf" srcId="{F0E56586-2E98-6C44-A3B6-3331F9283497}" destId="{49F61180-433D-0B43-8C12-7C2E7A966F58}" srcOrd="1" destOrd="0" presId="urn:microsoft.com/office/officeart/2008/layout/HorizontalMultiLevelHierarchy"/>
    <dgm:cxn modelId="{B7D71F3E-605A-DA47-97A0-7AA6B80A35EC}" srcId="{56B7BC05-DB96-4B45-A5EA-50DC5EA01487}" destId="{76BF9499-AA2F-2647-A825-F03FAC0F2D58}" srcOrd="2" destOrd="0" parTransId="{C6149298-61F0-C342-B66B-BDF68828F121}" sibTransId="{40F0FB71-9A89-604E-B905-E949441EAF64}"/>
    <dgm:cxn modelId="{2F153BFA-DF8B-864E-B446-68254276BCE8}" type="presOf" srcId="{23F71D83-6B45-774F-B508-4A68F1C98344}" destId="{A0B33A32-5048-1F4F-A237-80E9DC23F80E}" srcOrd="1" destOrd="0" presId="urn:microsoft.com/office/officeart/2008/layout/HorizontalMultiLevelHierarchy"/>
    <dgm:cxn modelId="{CA6DB92F-CEFA-244E-882E-37751650842A}" type="presOf" srcId="{449358FC-6544-314E-9502-09111B89A46D}" destId="{D1DB5ACB-4C2A-614A-8B21-BD4905041C60}" srcOrd="1" destOrd="0" presId="urn:microsoft.com/office/officeart/2008/layout/HorizontalMultiLevelHierarchy"/>
    <dgm:cxn modelId="{65871C5E-054F-DE40-BE30-5111AC632A8C}" type="presOf" srcId="{344D7A97-6BCD-FB44-8C72-93772DEFCEB5}" destId="{A0C9807A-6001-E74A-B6DF-69EDB7ED9B72}" srcOrd="0" destOrd="0" presId="urn:microsoft.com/office/officeart/2008/layout/HorizontalMultiLevelHierarchy"/>
    <dgm:cxn modelId="{11251010-4207-7F4A-B4DB-C10AF6882C8B}" type="presOf" srcId="{76E4EDF0-E806-D745-87C9-3AEF2988017F}" destId="{CE5601ED-DDDD-C14C-826D-FBA8F3B8E04A}" srcOrd="0" destOrd="0" presId="urn:microsoft.com/office/officeart/2008/layout/HorizontalMultiLevelHierarchy"/>
    <dgm:cxn modelId="{4BC4A8F8-371D-334F-ADC6-628B143B6EDC}" srcId="{7E1050A2-BE4D-D944-AC93-C21322F86BCD}" destId="{A2F293E1-CAC7-6044-8920-1924C89BD711}" srcOrd="0" destOrd="0" parTransId="{322B7FD9-74A0-CA46-9AFB-929AC7396AA2}" sibTransId="{935DA009-642B-4341-8618-AE02CA49EC5E}"/>
    <dgm:cxn modelId="{7F40BD4B-B8BF-024A-B04E-CBA4992A00A1}" type="presOf" srcId="{DF773D30-892B-2E4E-9D41-9B50C19B40FF}" destId="{D97AF4D8-6314-C041-8100-38EF3C4B0D59}" srcOrd="1" destOrd="0" presId="urn:microsoft.com/office/officeart/2008/layout/HorizontalMultiLevelHierarchy"/>
    <dgm:cxn modelId="{BD463DBB-3143-A24E-A2F4-CC6A24535A1B}" type="presOf" srcId="{23F71D83-6B45-774F-B508-4A68F1C98344}" destId="{D7DB01E3-36FC-CC45-B73F-281A691EAC0B}" srcOrd="0" destOrd="0" presId="urn:microsoft.com/office/officeart/2008/layout/HorizontalMultiLevelHierarchy"/>
    <dgm:cxn modelId="{639D430E-481C-E54F-923F-7D57EC407A42}" srcId="{56B7BC05-DB96-4B45-A5EA-50DC5EA01487}" destId="{7E1050A2-BE4D-D944-AC93-C21322F86BCD}" srcOrd="3" destOrd="0" parTransId="{76E4EDF0-E806-D745-87C9-3AEF2988017F}" sibTransId="{989BADF5-8C90-3548-8EC8-FF3CBED5D612}"/>
    <dgm:cxn modelId="{0DE99D12-816E-E041-911B-FEE05A335B8C}" srcId="{56B7BC05-DB96-4B45-A5EA-50DC5EA01487}" destId="{C38B29A4-C341-6549-8C4C-DEAD80921603}" srcOrd="0" destOrd="0" parTransId="{DF773D30-892B-2E4E-9D41-9B50C19B40FF}" sibTransId="{4A9B7216-681C-2B48-99D2-0DAECD938B35}"/>
    <dgm:cxn modelId="{D602935F-0A07-B54E-8187-4AF6A17250A4}" srcId="{C38B29A4-C341-6549-8C4C-DEAD80921603}" destId="{921A2B08-9A6C-CE47-B734-ED42DEBBA669}" srcOrd="1" destOrd="0" parTransId="{F0E56586-2E98-6C44-A3B6-3331F9283497}" sibTransId="{E5110652-648E-8946-8666-2893B204ACA4}"/>
    <dgm:cxn modelId="{70784B0C-A4CE-6443-B2E2-A57EE9D2552B}" type="presOf" srcId="{570BE843-A8B0-164F-A16D-0D0C1ECF5900}" destId="{E5FDD2F8-7B0C-9E4D-BC78-F7BB107F0327}" srcOrd="1" destOrd="0" presId="urn:microsoft.com/office/officeart/2008/layout/HorizontalMultiLevelHierarchy"/>
    <dgm:cxn modelId="{06DAFA4F-189D-4C46-B921-563BCF307146}" srcId="{7ACF3E34-6A43-7040-9570-EDCD60532049}" destId="{69671702-6A40-7541-8997-CE442AF0F6DE}" srcOrd="0" destOrd="0" parTransId="{23F71D83-6B45-774F-B508-4A68F1C98344}" sibTransId="{2D07B79E-E9D6-AD4F-9164-D30448B4A21C}"/>
    <dgm:cxn modelId="{877E5CB6-19B7-4C45-BEB6-FD78BF223885}" type="presOf" srcId="{570BE843-A8B0-164F-A16D-0D0C1ECF5900}" destId="{96A61F08-F99B-0F41-95CA-4ADD840454FC}" srcOrd="0" destOrd="0" presId="urn:microsoft.com/office/officeart/2008/layout/HorizontalMultiLevelHierarchy"/>
    <dgm:cxn modelId="{74C03912-97A4-3948-8E4C-33A9CFFCA519}" type="presOf" srcId="{DF2CDB19-E4D7-5C4B-87FE-4B96D31A41E7}" destId="{A35C92D5-0216-0746-B7A9-2B05B1363438}" srcOrd="1" destOrd="0" presId="urn:microsoft.com/office/officeart/2008/layout/HorizontalMultiLevelHierarchy"/>
    <dgm:cxn modelId="{8C303382-EF96-5C41-A2F2-58126DCE58DD}" type="presOf" srcId="{921A2B08-9A6C-CE47-B734-ED42DEBBA669}" destId="{3B27519F-93B0-AE4E-B185-DFC0E0272512}" srcOrd="0" destOrd="0" presId="urn:microsoft.com/office/officeart/2008/layout/HorizontalMultiLevelHierarchy"/>
    <dgm:cxn modelId="{4D6C4B03-E024-B94F-A73F-7BEA4FCD9B1B}" type="presOf" srcId="{204BB17B-E6ED-F24B-992B-9EAA73F3B553}" destId="{FAF244EA-02FB-2643-9BA2-A12AFCF538CB}" srcOrd="0" destOrd="0" presId="urn:microsoft.com/office/officeart/2008/layout/HorizontalMultiLevelHierarchy"/>
    <dgm:cxn modelId="{7DC7D34C-8446-D947-9A00-69F20187FB2A}" type="presOf" srcId="{7ACF3E34-6A43-7040-9570-EDCD60532049}" destId="{42987BF8-1E88-0D45-B10C-7283DE146EAC}" srcOrd="0" destOrd="0" presId="urn:microsoft.com/office/officeart/2008/layout/HorizontalMultiLevelHierarchy"/>
    <dgm:cxn modelId="{ED33AE44-5CAE-F143-ACB6-7FA12F1AB9F1}" type="presOf" srcId="{322B7FD9-74A0-CA46-9AFB-929AC7396AA2}" destId="{4ECD84E5-3945-0A4A-B93C-2A8AD78000F7}" srcOrd="0" destOrd="0" presId="urn:microsoft.com/office/officeart/2008/layout/HorizontalMultiLevelHierarchy"/>
    <dgm:cxn modelId="{39E2D07F-AB67-7845-B7B5-7593105A7199}" type="presOf" srcId="{F0E56586-2E98-6C44-A3B6-3331F9283497}" destId="{E758A534-416C-B649-BF18-DA0FDA84DE36}" srcOrd="0" destOrd="0" presId="urn:microsoft.com/office/officeart/2008/layout/HorizontalMultiLevelHierarchy"/>
    <dgm:cxn modelId="{D216A56C-E606-EA40-B4B0-0D7318C8DB86}" srcId="{76BF9499-AA2F-2647-A825-F03FAC0F2D58}" destId="{78B411C2-12EF-8545-902E-134E5DA48243}" srcOrd="0" destOrd="0" parTransId="{204BB17B-E6ED-F24B-992B-9EAA73F3B553}" sibTransId="{F9A5E6CE-380E-1E4C-8047-F4CEADE08CC8}"/>
    <dgm:cxn modelId="{B11E6E73-4D2D-984C-A9E2-99A02E77FA31}" type="presOf" srcId="{56B7BC05-DB96-4B45-A5EA-50DC5EA01487}" destId="{A071591E-115E-BA4F-9257-538407F02C0B}" srcOrd="0" destOrd="0" presId="urn:microsoft.com/office/officeart/2008/layout/HorizontalMultiLevelHierarchy"/>
    <dgm:cxn modelId="{3E6C46E9-F7AB-094C-92AE-CE80CB0F43B9}" type="presOf" srcId="{EA4A13D8-FBFC-6C4F-948D-CAD04ED18EF0}" destId="{F88FB96D-A4DA-484C-B6CA-A485C2F1640C}" srcOrd="0" destOrd="0" presId="urn:microsoft.com/office/officeart/2008/layout/HorizontalMultiLevelHierarchy"/>
    <dgm:cxn modelId="{F6AB27D4-3C79-8441-8813-62616FFED4D5}" type="presOf" srcId="{76BF9499-AA2F-2647-A825-F03FAC0F2D58}" destId="{6A7D3E63-2B05-A54F-9310-A677FA863114}" srcOrd="0" destOrd="0" presId="urn:microsoft.com/office/officeart/2008/layout/HorizontalMultiLevelHierarchy"/>
    <dgm:cxn modelId="{6F3C246D-677D-F643-B002-64ED7BE43943}" srcId="{344D7A97-6BCD-FB44-8C72-93772DEFCEB5}" destId="{56B7BC05-DB96-4B45-A5EA-50DC5EA01487}" srcOrd="0" destOrd="0" parTransId="{27A8E795-492E-764B-AC6B-86A1ACF00959}" sibTransId="{1963581B-17A4-474F-AF43-255D7C740233}"/>
    <dgm:cxn modelId="{7E39350E-BEF8-D94D-82A1-20E15D49360B}" type="presOf" srcId="{A2F293E1-CAC7-6044-8920-1924C89BD711}" destId="{18A351B0-2023-3540-9541-2BA653CA55C6}" srcOrd="0" destOrd="0" presId="urn:microsoft.com/office/officeart/2008/layout/HorizontalMultiLevelHierarchy"/>
    <dgm:cxn modelId="{FD634158-AAD9-2E4F-814F-0478B892C18D}" type="presOf" srcId="{FA8B7BCB-9133-744A-8666-EF66F63F8426}" destId="{6D9C0EBE-C5A3-D54D-9A5F-5D994EC2CC67}" srcOrd="0" destOrd="0" presId="urn:microsoft.com/office/officeart/2008/layout/HorizontalMultiLevelHierarchy"/>
    <dgm:cxn modelId="{1D0DED62-804A-A742-AB26-60467281E749}" type="presOf" srcId="{63D994D6-F1F8-EA44-81A5-86E8CB81AD18}" destId="{8F4C1066-8279-7D44-9500-FCAE7F2BD16A}" srcOrd="1" destOrd="0" presId="urn:microsoft.com/office/officeart/2008/layout/HorizontalMultiLevelHierarchy"/>
    <dgm:cxn modelId="{CB1F3EAA-C7CC-EA44-AAD2-FC575BF08ED0}" type="presOf" srcId="{C9D742D6-1DB3-914D-AA2D-9C1324E7BFE2}" destId="{B7373358-84F3-A145-826D-91ED1BA418DA}" srcOrd="0" destOrd="0" presId="urn:microsoft.com/office/officeart/2008/layout/HorizontalMultiLevelHierarchy"/>
    <dgm:cxn modelId="{13E20054-730E-5649-AD70-3295821897F9}" type="presOf" srcId="{DF2CDB19-E4D7-5C4B-87FE-4B96D31A41E7}" destId="{C0713346-8EA8-0B45-80AC-A7B6D56C5E26}" srcOrd="0" destOrd="0" presId="urn:microsoft.com/office/officeart/2008/layout/HorizontalMultiLevelHierarchy"/>
    <dgm:cxn modelId="{5863BA90-0E06-794D-8F69-E3A59AC8B82E}" srcId="{7E1050A2-BE4D-D944-AC93-C21322F86BCD}" destId="{C9D742D6-1DB3-914D-AA2D-9C1324E7BFE2}" srcOrd="1" destOrd="0" parTransId="{63D994D6-F1F8-EA44-81A5-86E8CB81AD18}" sibTransId="{056F3330-B95B-E947-833C-35DB5897CEF0}"/>
    <dgm:cxn modelId="{4975D44C-518B-C44B-878F-7BDC3EA4F6BC}" type="presOf" srcId="{63D994D6-F1F8-EA44-81A5-86E8CB81AD18}" destId="{EA947860-D97A-7045-A489-F799F8AEA185}" srcOrd="0" destOrd="0" presId="urn:microsoft.com/office/officeart/2008/layout/HorizontalMultiLevelHierarchy"/>
    <dgm:cxn modelId="{BC92702E-6DB3-CF46-A649-704866B4F4A5}" type="presParOf" srcId="{A0C9807A-6001-E74A-B6DF-69EDB7ED9B72}" destId="{DA7BC936-03B1-E749-82AC-B747115E3EAB}" srcOrd="0" destOrd="0" presId="urn:microsoft.com/office/officeart/2008/layout/HorizontalMultiLevelHierarchy"/>
    <dgm:cxn modelId="{C255B5D0-8338-1649-92F3-9635D14A6123}" type="presParOf" srcId="{DA7BC936-03B1-E749-82AC-B747115E3EAB}" destId="{A071591E-115E-BA4F-9257-538407F02C0B}" srcOrd="0" destOrd="0" presId="urn:microsoft.com/office/officeart/2008/layout/HorizontalMultiLevelHierarchy"/>
    <dgm:cxn modelId="{ACDE93AA-6A58-3B40-9ACA-B018D19DD7E7}" type="presParOf" srcId="{DA7BC936-03B1-E749-82AC-B747115E3EAB}" destId="{CB3ABD50-F48D-954C-937F-69B71E2F4A71}" srcOrd="1" destOrd="0" presId="urn:microsoft.com/office/officeart/2008/layout/HorizontalMultiLevelHierarchy"/>
    <dgm:cxn modelId="{15532436-7F96-5847-91A3-5AF247B9D6F8}" type="presParOf" srcId="{CB3ABD50-F48D-954C-937F-69B71E2F4A71}" destId="{3801BD23-6EA9-1543-B5A5-2BD4C1384B0D}" srcOrd="0" destOrd="0" presId="urn:microsoft.com/office/officeart/2008/layout/HorizontalMultiLevelHierarchy"/>
    <dgm:cxn modelId="{1C737418-EC31-0747-A5CB-0AB2D9560E7A}" type="presParOf" srcId="{3801BD23-6EA9-1543-B5A5-2BD4C1384B0D}" destId="{D97AF4D8-6314-C041-8100-38EF3C4B0D59}" srcOrd="0" destOrd="0" presId="urn:microsoft.com/office/officeart/2008/layout/HorizontalMultiLevelHierarchy"/>
    <dgm:cxn modelId="{2E436F22-476C-B044-B0CA-C64C18ADCBFD}" type="presParOf" srcId="{CB3ABD50-F48D-954C-937F-69B71E2F4A71}" destId="{913B0DEF-1405-4C4B-B7E0-681FA6CD695F}" srcOrd="1" destOrd="0" presId="urn:microsoft.com/office/officeart/2008/layout/HorizontalMultiLevelHierarchy"/>
    <dgm:cxn modelId="{D03F717A-96DA-9543-A279-7C0169B9AEAA}" type="presParOf" srcId="{913B0DEF-1405-4C4B-B7E0-681FA6CD695F}" destId="{71541817-8E15-7B4C-B395-A1C2A0868450}" srcOrd="0" destOrd="0" presId="urn:microsoft.com/office/officeart/2008/layout/HorizontalMultiLevelHierarchy"/>
    <dgm:cxn modelId="{D3898949-0E8A-AF41-8079-D14F6509E787}" type="presParOf" srcId="{913B0DEF-1405-4C4B-B7E0-681FA6CD695F}" destId="{BD305E0B-57BF-C34F-8C2F-D85C63DACECD}" srcOrd="1" destOrd="0" presId="urn:microsoft.com/office/officeart/2008/layout/HorizontalMultiLevelHierarchy"/>
    <dgm:cxn modelId="{C6AA4484-5D83-2748-83A3-699F85A55688}" type="presParOf" srcId="{BD305E0B-57BF-C34F-8C2F-D85C63DACECD}" destId="{10CB7528-4482-C14B-96F9-0BD249FDCA2B}" srcOrd="0" destOrd="0" presId="urn:microsoft.com/office/officeart/2008/layout/HorizontalMultiLevelHierarchy"/>
    <dgm:cxn modelId="{0CA2B309-98EC-EB49-91F7-5AC0827F217D}" type="presParOf" srcId="{10CB7528-4482-C14B-96F9-0BD249FDCA2B}" destId="{D1DB5ACB-4C2A-614A-8B21-BD4905041C60}" srcOrd="0" destOrd="0" presId="urn:microsoft.com/office/officeart/2008/layout/HorizontalMultiLevelHierarchy"/>
    <dgm:cxn modelId="{44832F21-81D5-0E4C-A1D4-3AE1204CB82A}" type="presParOf" srcId="{BD305E0B-57BF-C34F-8C2F-D85C63DACECD}" destId="{50B32E79-0F00-2246-B155-E654C778B708}" srcOrd="1" destOrd="0" presId="urn:microsoft.com/office/officeart/2008/layout/HorizontalMultiLevelHierarchy"/>
    <dgm:cxn modelId="{C93A6866-0B31-4449-AE78-C0BE2A03143B}" type="presParOf" srcId="{50B32E79-0F00-2246-B155-E654C778B708}" destId="{6D9C0EBE-C5A3-D54D-9A5F-5D994EC2CC67}" srcOrd="0" destOrd="0" presId="urn:microsoft.com/office/officeart/2008/layout/HorizontalMultiLevelHierarchy"/>
    <dgm:cxn modelId="{60DE1332-026C-F043-9E63-97FD00A78AE1}" type="presParOf" srcId="{50B32E79-0F00-2246-B155-E654C778B708}" destId="{B4B0A110-2429-504F-9571-7C9123F7E9DA}" srcOrd="1" destOrd="0" presId="urn:microsoft.com/office/officeart/2008/layout/HorizontalMultiLevelHierarchy"/>
    <dgm:cxn modelId="{716BA3B4-3D86-2A49-A66F-6E6053410FEA}" type="presParOf" srcId="{BD305E0B-57BF-C34F-8C2F-D85C63DACECD}" destId="{E758A534-416C-B649-BF18-DA0FDA84DE36}" srcOrd="2" destOrd="0" presId="urn:microsoft.com/office/officeart/2008/layout/HorizontalMultiLevelHierarchy"/>
    <dgm:cxn modelId="{9FF536CA-CC66-8F4B-AA5F-A3A32BA7C2C8}" type="presParOf" srcId="{E758A534-416C-B649-BF18-DA0FDA84DE36}" destId="{49F61180-433D-0B43-8C12-7C2E7A966F58}" srcOrd="0" destOrd="0" presId="urn:microsoft.com/office/officeart/2008/layout/HorizontalMultiLevelHierarchy"/>
    <dgm:cxn modelId="{E6326CDE-5871-8A41-9BE1-5FFABAB7F9CD}" type="presParOf" srcId="{BD305E0B-57BF-C34F-8C2F-D85C63DACECD}" destId="{B5DC543E-F993-774C-A3B0-EE94998E52C9}" srcOrd="3" destOrd="0" presId="urn:microsoft.com/office/officeart/2008/layout/HorizontalMultiLevelHierarchy"/>
    <dgm:cxn modelId="{05C5D6CE-9213-CD45-B497-D941EC72AA6A}" type="presParOf" srcId="{B5DC543E-F993-774C-A3B0-EE94998E52C9}" destId="{3B27519F-93B0-AE4E-B185-DFC0E0272512}" srcOrd="0" destOrd="0" presId="urn:microsoft.com/office/officeart/2008/layout/HorizontalMultiLevelHierarchy"/>
    <dgm:cxn modelId="{C8B0B393-4099-A049-B181-279E4D84FBFB}" type="presParOf" srcId="{B5DC543E-F993-774C-A3B0-EE94998E52C9}" destId="{FE302B12-B2C4-ED4E-9BA2-803180C94B5C}" srcOrd="1" destOrd="0" presId="urn:microsoft.com/office/officeart/2008/layout/HorizontalMultiLevelHierarchy"/>
    <dgm:cxn modelId="{B52E1F4F-EA66-2E43-B634-F7EFCEE123F6}" type="presParOf" srcId="{CB3ABD50-F48D-954C-937F-69B71E2F4A71}" destId="{96A61F08-F99B-0F41-95CA-4ADD840454FC}" srcOrd="2" destOrd="0" presId="urn:microsoft.com/office/officeart/2008/layout/HorizontalMultiLevelHierarchy"/>
    <dgm:cxn modelId="{08B7816E-5047-384B-80D7-8EFF57643EF8}" type="presParOf" srcId="{96A61F08-F99B-0F41-95CA-4ADD840454FC}" destId="{E5FDD2F8-7B0C-9E4D-BC78-F7BB107F0327}" srcOrd="0" destOrd="0" presId="urn:microsoft.com/office/officeart/2008/layout/HorizontalMultiLevelHierarchy"/>
    <dgm:cxn modelId="{09A89FD9-7C14-0D4E-88AD-922D6FCCFAA9}" type="presParOf" srcId="{CB3ABD50-F48D-954C-937F-69B71E2F4A71}" destId="{ABA95A11-F9D8-7E44-AA36-7F6A2812F676}" srcOrd="3" destOrd="0" presId="urn:microsoft.com/office/officeart/2008/layout/HorizontalMultiLevelHierarchy"/>
    <dgm:cxn modelId="{2B742D93-E997-E34B-BB8C-3EF69281621F}" type="presParOf" srcId="{ABA95A11-F9D8-7E44-AA36-7F6A2812F676}" destId="{42987BF8-1E88-0D45-B10C-7283DE146EAC}" srcOrd="0" destOrd="0" presId="urn:microsoft.com/office/officeart/2008/layout/HorizontalMultiLevelHierarchy"/>
    <dgm:cxn modelId="{6F345D55-44A4-5A41-AF1E-3F520C5DC09E}" type="presParOf" srcId="{ABA95A11-F9D8-7E44-AA36-7F6A2812F676}" destId="{8C51E74B-A8FE-5D46-8A95-1E6ADBB00186}" srcOrd="1" destOrd="0" presId="urn:microsoft.com/office/officeart/2008/layout/HorizontalMultiLevelHierarchy"/>
    <dgm:cxn modelId="{76128551-DAD4-0045-A843-52C43735AD13}" type="presParOf" srcId="{8C51E74B-A8FE-5D46-8A95-1E6ADBB00186}" destId="{D7DB01E3-36FC-CC45-B73F-281A691EAC0B}" srcOrd="0" destOrd="0" presId="urn:microsoft.com/office/officeart/2008/layout/HorizontalMultiLevelHierarchy"/>
    <dgm:cxn modelId="{32F41215-AE46-4744-9ACC-6847514AFC0F}" type="presParOf" srcId="{D7DB01E3-36FC-CC45-B73F-281A691EAC0B}" destId="{A0B33A32-5048-1F4F-A237-80E9DC23F80E}" srcOrd="0" destOrd="0" presId="urn:microsoft.com/office/officeart/2008/layout/HorizontalMultiLevelHierarchy"/>
    <dgm:cxn modelId="{985E77DD-F930-B042-AF22-BF4EE28A1708}" type="presParOf" srcId="{8C51E74B-A8FE-5D46-8A95-1E6ADBB00186}" destId="{448501AC-616F-5F42-B11E-63AA5CAADE00}" srcOrd="1" destOrd="0" presId="urn:microsoft.com/office/officeart/2008/layout/HorizontalMultiLevelHierarchy"/>
    <dgm:cxn modelId="{CAF3E6F9-66B3-4844-AD6F-9945F8B84377}" type="presParOf" srcId="{448501AC-616F-5F42-B11E-63AA5CAADE00}" destId="{35974DE7-0381-3A44-A552-3EDC510547B0}" srcOrd="0" destOrd="0" presId="urn:microsoft.com/office/officeart/2008/layout/HorizontalMultiLevelHierarchy"/>
    <dgm:cxn modelId="{9A61E37A-4F08-E242-B285-4F699CC8EE21}" type="presParOf" srcId="{448501AC-616F-5F42-B11E-63AA5CAADE00}" destId="{5FC3A095-0F6F-7F43-B674-26EE3DDE5E08}" srcOrd="1" destOrd="0" presId="urn:microsoft.com/office/officeart/2008/layout/HorizontalMultiLevelHierarchy"/>
    <dgm:cxn modelId="{A5534CA9-DB81-AE49-AB33-BCF2C6A81B48}" type="presParOf" srcId="{CB3ABD50-F48D-954C-937F-69B71E2F4A71}" destId="{122492B9-B8A5-2145-A3D9-0EE11ADE4516}" srcOrd="4" destOrd="0" presId="urn:microsoft.com/office/officeart/2008/layout/HorizontalMultiLevelHierarchy"/>
    <dgm:cxn modelId="{1D14C14F-4BB0-1240-81C2-FCAE79E6DB7E}" type="presParOf" srcId="{122492B9-B8A5-2145-A3D9-0EE11ADE4516}" destId="{3AFCA34A-5AFF-0049-9E23-EA9F2379DCFE}" srcOrd="0" destOrd="0" presId="urn:microsoft.com/office/officeart/2008/layout/HorizontalMultiLevelHierarchy"/>
    <dgm:cxn modelId="{72B5CD3C-0320-E34F-AA89-9F60465E9085}" type="presParOf" srcId="{CB3ABD50-F48D-954C-937F-69B71E2F4A71}" destId="{8FCEFAAA-66AF-EF42-928A-5403A404764C}" srcOrd="5" destOrd="0" presId="urn:microsoft.com/office/officeart/2008/layout/HorizontalMultiLevelHierarchy"/>
    <dgm:cxn modelId="{F6418E3C-80AD-074A-8F30-EB5250F75BA4}" type="presParOf" srcId="{8FCEFAAA-66AF-EF42-928A-5403A404764C}" destId="{6A7D3E63-2B05-A54F-9310-A677FA863114}" srcOrd="0" destOrd="0" presId="urn:microsoft.com/office/officeart/2008/layout/HorizontalMultiLevelHierarchy"/>
    <dgm:cxn modelId="{2BE3C66D-A17E-8146-9029-33D6A461438D}" type="presParOf" srcId="{8FCEFAAA-66AF-EF42-928A-5403A404764C}" destId="{9728B653-C919-1347-B7C8-D135F241264E}" srcOrd="1" destOrd="0" presId="urn:microsoft.com/office/officeart/2008/layout/HorizontalMultiLevelHierarchy"/>
    <dgm:cxn modelId="{522E38A8-B655-3948-99F6-9AA21D073D75}" type="presParOf" srcId="{9728B653-C919-1347-B7C8-D135F241264E}" destId="{FAF244EA-02FB-2643-9BA2-A12AFCF538CB}" srcOrd="0" destOrd="0" presId="urn:microsoft.com/office/officeart/2008/layout/HorizontalMultiLevelHierarchy"/>
    <dgm:cxn modelId="{7FF1CAE9-9B0E-664D-9972-E07558917CE7}" type="presParOf" srcId="{FAF244EA-02FB-2643-9BA2-A12AFCF538CB}" destId="{DC0250CA-A3D6-EF47-B1EF-E47E347FACB0}" srcOrd="0" destOrd="0" presId="urn:microsoft.com/office/officeart/2008/layout/HorizontalMultiLevelHierarchy"/>
    <dgm:cxn modelId="{29A9471E-2CD0-F840-B718-B5B8596787F2}" type="presParOf" srcId="{9728B653-C919-1347-B7C8-D135F241264E}" destId="{D70ACCF4-FDB6-D847-BFD4-A3DB277C86AA}" srcOrd="1" destOrd="0" presId="urn:microsoft.com/office/officeart/2008/layout/HorizontalMultiLevelHierarchy"/>
    <dgm:cxn modelId="{53558AB6-535E-8B49-BAF6-6513D7EE4228}" type="presParOf" srcId="{D70ACCF4-FDB6-D847-BFD4-A3DB277C86AA}" destId="{1B28E700-D728-FE42-8245-B8ECAC208DE0}" srcOrd="0" destOrd="0" presId="urn:microsoft.com/office/officeart/2008/layout/HorizontalMultiLevelHierarchy"/>
    <dgm:cxn modelId="{D45E97BA-D0A2-0E4A-981E-239DE77F087E}" type="presParOf" srcId="{D70ACCF4-FDB6-D847-BFD4-A3DB277C86AA}" destId="{A376F67F-3637-0C40-B38D-61A065526A0B}" srcOrd="1" destOrd="0" presId="urn:microsoft.com/office/officeart/2008/layout/HorizontalMultiLevelHierarchy"/>
    <dgm:cxn modelId="{3191CAB1-5E6E-2A4F-B79E-4C0A204682BD}" type="presParOf" srcId="{9728B653-C919-1347-B7C8-D135F241264E}" destId="{C0713346-8EA8-0B45-80AC-A7B6D56C5E26}" srcOrd="2" destOrd="0" presId="urn:microsoft.com/office/officeart/2008/layout/HorizontalMultiLevelHierarchy"/>
    <dgm:cxn modelId="{BE8E4AC0-21FC-A84D-9B87-3027CF834B82}" type="presParOf" srcId="{C0713346-8EA8-0B45-80AC-A7B6D56C5E26}" destId="{A35C92D5-0216-0746-B7A9-2B05B1363438}" srcOrd="0" destOrd="0" presId="urn:microsoft.com/office/officeart/2008/layout/HorizontalMultiLevelHierarchy"/>
    <dgm:cxn modelId="{55C0D2E5-5DA5-2941-B0AC-07AD18FD0A5F}" type="presParOf" srcId="{9728B653-C919-1347-B7C8-D135F241264E}" destId="{9D482FCE-FE8E-754F-827B-A4383F02188E}" srcOrd="3" destOrd="0" presId="urn:microsoft.com/office/officeart/2008/layout/HorizontalMultiLevelHierarchy"/>
    <dgm:cxn modelId="{C75E59FC-6B21-F143-8630-5832EADC1494}" type="presParOf" srcId="{9D482FCE-FE8E-754F-827B-A4383F02188E}" destId="{F88FB96D-A4DA-484C-B6CA-A485C2F1640C}" srcOrd="0" destOrd="0" presId="urn:microsoft.com/office/officeart/2008/layout/HorizontalMultiLevelHierarchy"/>
    <dgm:cxn modelId="{63A00E34-FD10-5B46-AC47-E74A6A0BC89D}" type="presParOf" srcId="{9D482FCE-FE8E-754F-827B-A4383F02188E}" destId="{F5CB813B-2691-CB41-BEB8-AE5D3B691AC7}" srcOrd="1" destOrd="0" presId="urn:microsoft.com/office/officeart/2008/layout/HorizontalMultiLevelHierarchy"/>
    <dgm:cxn modelId="{FEC3C8E9-88F2-FD4E-8712-12B0C5C7C3B8}" type="presParOf" srcId="{CB3ABD50-F48D-954C-937F-69B71E2F4A71}" destId="{CE5601ED-DDDD-C14C-826D-FBA8F3B8E04A}" srcOrd="6" destOrd="0" presId="urn:microsoft.com/office/officeart/2008/layout/HorizontalMultiLevelHierarchy"/>
    <dgm:cxn modelId="{CF8CDAEC-627B-D046-8EC3-DF94B369486C}" type="presParOf" srcId="{CE5601ED-DDDD-C14C-826D-FBA8F3B8E04A}" destId="{28DBF9C1-14DC-5440-9FF7-D34880EA679C}" srcOrd="0" destOrd="0" presId="urn:microsoft.com/office/officeart/2008/layout/HorizontalMultiLevelHierarchy"/>
    <dgm:cxn modelId="{FAD9CB3B-4ABE-954E-92D3-73F719CDA8D0}" type="presParOf" srcId="{CB3ABD50-F48D-954C-937F-69B71E2F4A71}" destId="{16D58C6F-0CE7-4243-86C3-1861886A871A}" srcOrd="7" destOrd="0" presId="urn:microsoft.com/office/officeart/2008/layout/HorizontalMultiLevelHierarchy"/>
    <dgm:cxn modelId="{9B1A91A2-11A1-CE45-BA17-C1AF2110C06A}" type="presParOf" srcId="{16D58C6F-0CE7-4243-86C3-1861886A871A}" destId="{DB20DB3B-8089-414A-A76B-55A20AE3DAFA}" srcOrd="0" destOrd="0" presId="urn:microsoft.com/office/officeart/2008/layout/HorizontalMultiLevelHierarchy"/>
    <dgm:cxn modelId="{57AB94A6-C9BA-B94C-A8B4-090F43FDF80D}" type="presParOf" srcId="{16D58C6F-0CE7-4243-86C3-1861886A871A}" destId="{FAA64304-1490-854E-871C-E958C9C7AB52}" srcOrd="1" destOrd="0" presId="urn:microsoft.com/office/officeart/2008/layout/HorizontalMultiLevelHierarchy"/>
    <dgm:cxn modelId="{DAAC4D9C-C64F-4144-9A82-40CD37B0D0BE}" type="presParOf" srcId="{FAA64304-1490-854E-871C-E958C9C7AB52}" destId="{4ECD84E5-3945-0A4A-B93C-2A8AD78000F7}" srcOrd="0" destOrd="0" presId="urn:microsoft.com/office/officeart/2008/layout/HorizontalMultiLevelHierarchy"/>
    <dgm:cxn modelId="{89DC1F09-DBE6-0540-8604-B7EABBAE41E3}" type="presParOf" srcId="{4ECD84E5-3945-0A4A-B93C-2A8AD78000F7}" destId="{0249DC15-A0C4-2840-A510-D59E3A5C41CE}" srcOrd="0" destOrd="0" presId="urn:microsoft.com/office/officeart/2008/layout/HorizontalMultiLevelHierarchy"/>
    <dgm:cxn modelId="{77574042-1C2B-0647-88EA-8B39F757E3DE}" type="presParOf" srcId="{FAA64304-1490-854E-871C-E958C9C7AB52}" destId="{F151A420-C578-614F-89F8-285F7FDE9D09}" srcOrd="1" destOrd="0" presId="urn:microsoft.com/office/officeart/2008/layout/HorizontalMultiLevelHierarchy"/>
    <dgm:cxn modelId="{77D409EF-024F-0E46-B71C-BCDC8932C112}" type="presParOf" srcId="{F151A420-C578-614F-89F8-285F7FDE9D09}" destId="{18A351B0-2023-3540-9541-2BA653CA55C6}" srcOrd="0" destOrd="0" presId="urn:microsoft.com/office/officeart/2008/layout/HorizontalMultiLevelHierarchy"/>
    <dgm:cxn modelId="{747AB196-AB85-D64A-AF18-513162FF768C}" type="presParOf" srcId="{F151A420-C578-614F-89F8-285F7FDE9D09}" destId="{727D6370-7262-8B4E-BB65-BBB276542BD2}" srcOrd="1" destOrd="0" presId="urn:microsoft.com/office/officeart/2008/layout/HorizontalMultiLevelHierarchy"/>
    <dgm:cxn modelId="{38016F72-5F34-3444-9A61-AB49AE259EA3}" type="presParOf" srcId="{FAA64304-1490-854E-871C-E958C9C7AB52}" destId="{EA947860-D97A-7045-A489-F799F8AEA185}" srcOrd="2" destOrd="0" presId="urn:microsoft.com/office/officeart/2008/layout/HorizontalMultiLevelHierarchy"/>
    <dgm:cxn modelId="{BE4A4EB0-1D2C-3749-89AA-66CB58D6E737}" type="presParOf" srcId="{EA947860-D97A-7045-A489-F799F8AEA185}" destId="{8F4C1066-8279-7D44-9500-FCAE7F2BD16A}" srcOrd="0" destOrd="0" presId="urn:microsoft.com/office/officeart/2008/layout/HorizontalMultiLevelHierarchy"/>
    <dgm:cxn modelId="{632F9031-DCDF-1B4A-8887-E4FA5925FB3B}" type="presParOf" srcId="{FAA64304-1490-854E-871C-E958C9C7AB52}" destId="{7FE2AD05-6867-AF41-9984-A22FF8AFF2FA}" srcOrd="3" destOrd="0" presId="urn:microsoft.com/office/officeart/2008/layout/HorizontalMultiLevelHierarchy"/>
    <dgm:cxn modelId="{E5C8237E-8444-6545-9B9D-9A310E8C4FC7}" type="presParOf" srcId="{7FE2AD05-6867-AF41-9984-A22FF8AFF2FA}" destId="{B7373358-84F3-A145-826D-91ED1BA418DA}" srcOrd="0" destOrd="0" presId="urn:microsoft.com/office/officeart/2008/layout/HorizontalMultiLevelHierarchy"/>
    <dgm:cxn modelId="{107721B5-8712-E240-B8A6-1AC71072DAD7}" type="presParOf" srcId="{7FE2AD05-6867-AF41-9984-A22FF8AFF2FA}" destId="{29D26D08-5B50-D340-A38E-269F02D178C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35241-C8C6-4D7D-854A-2BABE78AF9F2}">
      <dsp:nvSpPr>
        <dsp:cNvPr id="0" name=""/>
        <dsp:cNvSpPr/>
      </dsp:nvSpPr>
      <dsp:spPr>
        <a:xfrm>
          <a:off x="3817038" y="3444742"/>
          <a:ext cx="2551323" cy="255132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Beschikbaar stellen van </a:t>
          </a:r>
          <a:r>
            <a:rPr lang="nl-NL" sz="2400" kern="1200" dirty="0" smtClean="0"/>
            <a:t>vastgoed</a:t>
          </a:r>
          <a:endParaRPr lang="nl-NL" sz="2400" kern="1200" dirty="0"/>
        </a:p>
      </dsp:txBody>
      <dsp:txXfrm>
        <a:off x="4190671" y="3818375"/>
        <a:ext cx="1804057" cy="1804057"/>
      </dsp:txXfrm>
    </dsp:sp>
    <dsp:sp modelId="{96471B62-2B16-4868-9BF7-E92ED9C1B3BA}">
      <dsp:nvSpPr>
        <dsp:cNvPr id="0" name=""/>
        <dsp:cNvSpPr/>
      </dsp:nvSpPr>
      <dsp:spPr>
        <a:xfrm rot="10800000">
          <a:off x="1341879" y="4356840"/>
          <a:ext cx="2339025" cy="7271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91BCF-69D3-476C-81E7-F0DD8D96A3A3}">
      <dsp:nvSpPr>
        <dsp:cNvPr id="0" name=""/>
        <dsp:cNvSpPr/>
      </dsp:nvSpPr>
      <dsp:spPr>
        <a:xfrm>
          <a:off x="130000" y="3750901"/>
          <a:ext cx="2423757" cy="1939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/>
            <a:t>Projectmanagement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- advisering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- bouwmanagement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- begeleiding</a:t>
          </a:r>
        </a:p>
      </dsp:txBody>
      <dsp:txXfrm>
        <a:off x="186792" y="3807693"/>
        <a:ext cx="2310173" cy="1825421"/>
      </dsp:txXfrm>
    </dsp:sp>
    <dsp:sp modelId="{C9248198-C7D0-4957-95DE-7B667E71AFE2}">
      <dsp:nvSpPr>
        <dsp:cNvPr id="0" name=""/>
        <dsp:cNvSpPr/>
      </dsp:nvSpPr>
      <dsp:spPr>
        <a:xfrm rot="13500000">
          <a:off x="2097927" y="2531580"/>
          <a:ext cx="2339025" cy="7271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EBA1F-A1E8-4B30-B555-AF0E9427B6CB}">
      <dsp:nvSpPr>
        <dsp:cNvPr id="0" name=""/>
        <dsp:cNvSpPr/>
      </dsp:nvSpPr>
      <dsp:spPr>
        <a:xfrm>
          <a:off x="1228590" y="1098670"/>
          <a:ext cx="2423757" cy="1939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/>
            <a:t>Portefeuille 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- Investeringen, aan- en verkoop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- strategische plannen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- vastgoedperformance / benchmarking</a:t>
          </a:r>
        </a:p>
      </dsp:txBody>
      <dsp:txXfrm>
        <a:off x="1285382" y="1155462"/>
        <a:ext cx="2310173" cy="1825421"/>
      </dsp:txXfrm>
    </dsp:sp>
    <dsp:sp modelId="{1559DFD2-B850-4AC6-94E8-A72A5C569ACE}">
      <dsp:nvSpPr>
        <dsp:cNvPr id="0" name=""/>
        <dsp:cNvSpPr/>
      </dsp:nvSpPr>
      <dsp:spPr>
        <a:xfrm rot="16930037">
          <a:off x="4562840" y="1969950"/>
          <a:ext cx="2088994" cy="7271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B1D77-8E4C-4432-80B9-D9267E34C536}">
      <dsp:nvSpPr>
        <dsp:cNvPr id="0" name=""/>
        <dsp:cNvSpPr/>
      </dsp:nvSpPr>
      <dsp:spPr>
        <a:xfrm>
          <a:off x="4615603" y="342977"/>
          <a:ext cx="2423757" cy="1939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/>
            <a:t>Accountmanagement</a:t>
          </a:r>
          <a:endParaRPr lang="nl-NL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- Aan- en verhuur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- klantrelaties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- vastgoedinfo</a:t>
          </a:r>
        </a:p>
      </dsp:txBody>
      <dsp:txXfrm>
        <a:off x="4672395" y="399769"/>
        <a:ext cx="2310173" cy="1825421"/>
      </dsp:txXfrm>
    </dsp:sp>
    <dsp:sp modelId="{5CD9450E-2A71-404D-BD2E-F9BBC826D9AE}">
      <dsp:nvSpPr>
        <dsp:cNvPr id="0" name=""/>
        <dsp:cNvSpPr/>
      </dsp:nvSpPr>
      <dsp:spPr>
        <a:xfrm rot="19098007">
          <a:off x="5829995" y="2548218"/>
          <a:ext cx="2585334" cy="7271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E0B31-9DB5-CE4C-893B-96B9D4319F99}">
      <dsp:nvSpPr>
        <dsp:cNvPr id="0" name=""/>
        <dsp:cNvSpPr/>
      </dsp:nvSpPr>
      <dsp:spPr>
        <a:xfrm>
          <a:off x="6875939" y="1082359"/>
          <a:ext cx="2423757" cy="1939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Administratief, Juridisch en Financieel Beheer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- aan- en verhuur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- Klantrelaties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Vastgoedinfo</a:t>
          </a:r>
          <a:endParaRPr lang="nl-NL" sz="1600" kern="1200" dirty="0"/>
        </a:p>
      </dsp:txBody>
      <dsp:txXfrm>
        <a:off x="6932731" y="1139151"/>
        <a:ext cx="2310173" cy="1825421"/>
      </dsp:txXfrm>
    </dsp:sp>
    <dsp:sp modelId="{30218061-B235-48DC-B44A-FCF5DB246FA0}">
      <dsp:nvSpPr>
        <dsp:cNvPr id="0" name=""/>
        <dsp:cNvSpPr/>
      </dsp:nvSpPr>
      <dsp:spPr>
        <a:xfrm>
          <a:off x="6504495" y="4356840"/>
          <a:ext cx="2339025" cy="7271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6A369-A8DB-4B59-87FA-7E6DDD4AE761}">
      <dsp:nvSpPr>
        <dsp:cNvPr id="0" name=""/>
        <dsp:cNvSpPr/>
      </dsp:nvSpPr>
      <dsp:spPr>
        <a:xfrm>
          <a:off x="7631641" y="3750901"/>
          <a:ext cx="2423757" cy="1939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/>
            <a:t>Technisch Beheer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- Onderhoud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- Duurzaamheid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- wet- en regelgeving</a:t>
          </a:r>
        </a:p>
      </dsp:txBody>
      <dsp:txXfrm>
        <a:off x="7688433" y="3807693"/>
        <a:ext cx="2310173" cy="1825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5EC92-0017-4FF4-B100-E17DCBD3EBED}">
      <dsp:nvSpPr>
        <dsp:cNvPr id="0" name=""/>
        <dsp:cNvSpPr/>
      </dsp:nvSpPr>
      <dsp:spPr>
        <a:xfrm>
          <a:off x="2456497" y="0"/>
          <a:ext cx="2438780" cy="1508654"/>
        </a:xfrm>
        <a:prstGeom prst="trapezoid">
          <a:avLst>
            <a:gd name="adj" fmla="val 81218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>
              <a:solidFill>
                <a:srgbClr val="FF0000"/>
              </a:solidFill>
            </a:rPr>
            <a:t>Portefeuille-management</a:t>
          </a:r>
        </a:p>
      </dsp:txBody>
      <dsp:txXfrm>
        <a:off x="2456497" y="0"/>
        <a:ext cx="2438780" cy="1508654"/>
      </dsp:txXfrm>
    </dsp:sp>
    <dsp:sp modelId="{4845B395-0A3D-4394-9208-6B45E69CE96C}">
      <dsp:nvSpPr>
        <dsp:cNvPr id="0" name=""/>
        <dsp:cNvSpPr/>
      </dsp:nvSpPr>
      <dsp:spPr>
        <a:xfrm>
          <a:off x="1225296" y="1508654"/>
          <a:ext cx="4901184" cy="1508654"/>
        </a:xfrm>
        <a:prstGeom prst="trapezoid">
          <a:avLst>
            <a:gd name="adj" fmla="val 81218"/>
          </a:avLst>
        </a:prstGeom>
        <a:solidFill>
          <a:schemeClr val="accent2">
            <a:shade val="80000"/>
            <a:hueOff val="-119009"/>
            <a:satOff val="-21420"/>
            <a:lumOff val="17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rgbClr val="FF0000"/>
              </a:solidFill>
            </a:rPr>
            <a:t>Assetmanagement</a:t>
          </a:r>
        </a:p>
      </dsp:txBody>
      <dsp:txXfrm>
        <a:off x="2083003" y="1508654"/>
        <a:ext cx="3185769" cy="1508654"/>
      </dsp:txXfrm>
    </dsp:sp>
    <dsp:sp modelId="{E529B312-9283-4847-879E-BFBDFD27C106}">
      <dsp:nvSpPr>
        <dsp:cNvPr id="0" name=""/>
        <dsp:cNvSpPr/>
      </dsp:nvSpPr>
      <dsp:spPr>
        <a:xfrm>
          <a:off x="0" y="3017308"/>
          <a:ext cx="7351776" cy="1508654"/>
        </a:xfrm>
        <a:prstGeom prst="trapezoid">
          <a:avLst>
            <a:gd name="adj" fmla="val 81218"/>
          </a:avLst>
        </a:prstGeom>
        <a:solidFill>
          <a:schemeClr val="accent2">
            <a:shade val="80000"/>
            <a:hueOff val="-238019"/>
            <a:satOff val="-42840"/>
            <a:lumOff val="345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rgbClr val="FF0000"/>
              </a:solidFill>
            </a:rPr>
            <a:t>Propertymanagement</a:t>
          </a:r>
        </a:p>
      </dsp:txBody>
      <dsp:txXfrm>
        <a:off x="1286560" y="3017308"/>
        <a:ext cx="4778654" cy="1508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7860-D97A-7045-A489-F799F8AEA185}">
      <dsp:nvSpPr>
        <dsp:cNvPr id="0" name=""/>
        <dsp:cNvSpPr/>
      </dsp:nvSpPr>
      <dsp:spPr>
        <a:xfrm>
          <a:off x="4166977" y="5064473"/>
          <a:ext cx="450457" cy="42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228" y="0"/>
              </a:lnTo>
              <a:lnTo>
                <a:pt x="225228" y="429170"/>
              </a:lnTo>
              <a:lnTo>
                <a:pt x="450457" y="429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376651" y="5263504"/>
        <a:ext cx="31108" cy="31108"/>
      </dsp:txXfrm>
    </dsp:sp>
    <dsp:sp modelId="{4ECD84E5-3945-0A4A-B93C-2A8AD78000F7}">
      <dsp:nvSpPr>
        <dsp:cNvPr id="0" name=""/>
        <dsp:cNvSpPr/>
      </dsp:nvSpPr>
      <dsp:spPr>
        <a:xfrm>
          <a:off x="4166977" y="4635302"/>
          <a:ext cx="450457" cy="429170"/>
        </a:xfrm>
        <a:custGeom>
          <a:avLst/>
          <a:gdLst/>
          <a:ahLst/>
          <a:cxnLst/>
          <a:rect l="0" t="0" r="0" b="0"/>
          <a:pathLst>
            <a:path>
              <a:moveTo>
                <a:pt x="0" y="429170"/>
              </a:moveTo>
              <a:lnTo>
                <a:pt x="225228" y="429170"/>
              </a:lnTo>
              <a:lnTo>
                <a:pt x="225228" y="0"/>
              </a:lnTo>
              <a:lnTo>
                <a:pt x="45045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376651" y="4834333"/>
        <a:ext cx="31108" cy="31108"/>
      </dsp:txXfrm>
    </dsp:sp>
    <dsp:sp modelId="{CE5601ED-DDDD-C14C-826D-FBA8F3B8E04A}">
      <dsp:nvSpPr>
        <dsp:cNvPr id="0" name=""/>
        <dsp:cNvSpPr/>
      </dsp:nvSpPr>
      <dsp:spPr>
        <a:xfrm>
          <a:off x="1464230" y="2918619"/>
          <a:ext cx="450457" cy="214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228" y="0"/>
              </a:lnTo>
              <a:lnTo>
                <a:pt x="225228" y="2145854"/>
              </a:lnTo>
              <a:lnTo>
                <a:pt x="450457" y="2145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1634643" y="3936730"/>
        <a:ext cx="109631" cy="109631"/>
      </dsp:txXfrm>
    </dsp:sp>
    <dsp:sp modelId="{C0713346-8EA8-0B45-80AC-A7B6D56C5E26}">
      <dsp:nvSpPr>
        <dsp:cNvPr id="0" name=""/>
        <dsp:cNvSpPr/>
      </dsp:nvSpPr>
      <dsp:spPr>
        <a:xfrm>
          <a:off x="4166977" y="3347789"/>
          <a:ext cx="450457" cy="42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228" y="0"/>
              </a:lnTo>
              <a:lnTo>
                <a:pt x="225228" y="429170"/>
              </a:lnTo>
              <a:lnTo>
                <a:pt x="450457" y="429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376651" y="3546821"/>
        <a:ext cx="31108" cy="31108"/>
      </dsp:txXfrm>
    </dsp:sp>
    <dsp:sp modelId="{FAF244EA-02FB-2643-9BA2-A12AFCF538CB}">
      <dsp:nvSpPr>
        <dsp:cNvPr id="0" name=""/>
        <dsp:cNvSpPr/>
      </dsp:nvSpPr>
      <dsp:spPr>
        <a:xfrm>
          <a:off x="4166977" y="2918619"/>
          <a:ext cx="450457" cy="429170"/>
        </a:xfrm>
        <a:custGeom>
          <a:avLst/>
          <a:gdLst/>
          <a:ahLst/>
          <a:cxnLst/>
          <a:rect l="0" t="0" r="0" b="0"/>
          <a:pathLst>
            <a:path>
              <a:moveTo>
                <a:pt x="0" y="429170"/>
              </a:moveTo>
              <a:lnTo>
                <a:pt x="225228" y="429170"/>
              </a:lnTo>
              <a:lnTo>
                <a:pt x="225228" y="0"/>
              </a:lnTo>
              <a:lnTo>
                <a:pt x="45045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376651" y="3117650"/>
        <a:ext cx="31108" cy="31108"/>
      </dsp:txXfrm>
    </dsp:sp>
    <dsp:sp modelId="{122492B9-B8A5-2145-A3D9-0EE11ADE4516}">
      <dsp:nvSpPr>
        <dsp:cNvPr id="0" name=""/>
        <dsp:cNvSpPr/>
      </dsp:nvSpPr>
      <dsp:spPr>
        <a:xfrm>
          <a:off x="1464230" y="2918619"/>
          <a:ext cx="450457" cy="42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228" y="0"/>
              </a:lnTo>
              <a:lnTo>
                <a:pt x="225228" y="429170"/>
              </a:lnTo>
              <a:lnTo>
                <a:pt x="450457" y="429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1673904" y="3117650"/>
        <a:ext cx="31108" cy="31108"/>
      </dsp:txXfrm>
    </dsp:sp>
    <dsp:sp modelId="{D7DB01E3-36FC-CC45-B73F-281A691EAC0B}">
      <dsp:nvSpPr>
        <dsp:cNvPr id="0" name=""/>
        <dsp:cNvSpPr/>
      </dsp:nvSpPr>
      <dsp:spPr>
        <a:xfrm>
          <a:off x="4166977" y="2014557"/>
          <a:ext cx="4504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45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380944" y="2049015"/>
        <a:ext cx="22522" cy="22522"/>
      </dsp:txXfrm>
    </dsp:sp>
    <dsp:sp modelId="{96A61F08-F99B-0F41-95CA-4ADD840454FC}">
      <dsp:nvSpPr>
        <dsp:cNvPr id="0" name=""/>
        <dsp:cNvSpPr/>
      </dsp:nvSpPr>
      <dsp:spPr>
        <a:xfrm>
          <a:off x="1464230" y="2060277"/>
          <a:ext cx="450457" cy="858341"/>
        </a:xfrm>
        <a:custGeom>
          <a:avLst/>
          <a:gdLst/>
          <a:ahLst/>
          <a:cxnLst/>
          <a:rect l="0" t="0" r="0" b="0"/>
          <a:pathLst>
            <a:path>
              <a:moveTo>
                <a:pt x="0" y="858341"/>
              </a:moveTo>
              <a:lnTo>
                <a:pt x="225228" y="858341"/>
              </a:lnTo>
              <a:lnTo>
                <a:pt x="225228" y="0"/>
              </a:lnTo>
              <a:lnTo>
                <a:pt x="4504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1665225" y="2465213"/>
        <a:ext cx="48468" cy="48468"/>
      </dsp:txXfrm>
    </dsp:sp>
    <dsp:sp modelId="{E758A534-416C-B649-BF18-DA0FDA84DE36}">
      <dsp:nvSpPr>
        <dsp:cNvPr id="0" name=""/>
        <dsp:cNvSpPr/>
      </dsp:nvSpPr>
      <dsp:spPr>
        <a:xfrm>
          <a:off x="4166977" y="772764"/>
          <a:ext cx="450457" cy="42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228" y="0"/>
              </a:lnTo>
              <a:lnTo>
                <a:pt x="225228" y="429170"/>
              </a:lnTo>
              <a:lnTo>
                <a:pt x="450457" y="429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376651" y="971795"/>
        <a:ext cx="31108" cy="31108"/>
      </dsp:txXfrm>
    </dsp:sp>
    <dsp:sp modelId="{10CB7528-4482-C14B-96F9-0BD249FDCA2B}">
      <dsp:nvSpPr>
        <dsp:cNvPr id="0" name=""/>
        <dsp:cNvSpPr/>
      </dsp:nvSpPr>
      <dsp:spPr>
        <a:xfrm>
          <a:off x="4166977" y="343593"/>
          <a:ext cx="450457" cy="429170"/>
        </a:xfrm>
        <a:custGeom>
          <a:avLst/>
          <a:gdLst/>
          <a:ahLst/>
          <a:cxnLst/>
          <a:rect l="0" t="0" r="0" b="0"/>
          <a:pathLst>
            <a:path>
              <a:moveTo>
                <a:pt x="0" y="429170"/>
              </a:moveTo>
              <a:lnTo>
                <a:pt x="225228" y="429170"/>
              </a:lnTo>
              <a:lnTo>
                <a:pt x="225228" y="0"/>
              </a:lnTo>
              <a:lnTo>
                <a:pt x="45045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376651" y="542624"/>
        <a:ext cx="31108" cy="31108"/>
      </dsp:txXfrm>
    </dsp:sp>
    <dsp:sp modelId="{3801BD23-6EA9-1543-B5A5-2BD4C1384B0D}">
      <dsp:nvSpPr>
        <dsp:cNvPr id="0" name=""/>
        <dsp:cNvSpPr/>
      </dsp:nvSpPr>
      <dsp:spPr>
        <a:xfrm>
          <a:off x="1464230" y="772764"/>
          <a:ext cx="450457" cy="2145854"/>
        </a:xfrm>
        <a:custGeom>
          <a:avLst/>
          <a:gdLst/>
          <a:ahLst/>
          <a:cxnLst/>
          <a:rect l="0" t="0" r="0" b="0"/>
          <a:pathLst>
            <a:path>
              <a:moveTo>
                <a:pt x="0" y="2145854"/>
              </a:moveTo>
              <a:lnTo>
                <a:pt x="225228" y="2145854"/>
              </a:lnTo>
              <a:lnTo>
                <a:pt x="225228" y="0"/>
              </a:lnTo>
              <a:lnTo>
                <a:pt x="4504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1634643" y="1790875"/>
        <a:ext cx="109631" cy="109631"/>
      </dsp:txXfrm>
    </dsp:sp>
    <dsp:sp modelId="{A071591E-115E-BA4F-9257-538407F02C0B}">
      <dsp:nvSpPr>
        <dsp:cNvPr id="0" name=""/>
        <dsp:cNvSpPr/>
      </dsp:nvSpPr>
      <dsp:spPr>
        <a:xfrm rot="16200000">
          <a:off x="-1516903" y="2485441"/>
          <a:ext cx="5095912" cy="8663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/>
            <a:t>Afd. Manager</a:t>
          </a:r>
          <a:br>
            <a:rPr lang="nl-NL" sz="2900" kern="1200" dirty="0"/>
          </a:br>
          <a:r>
            <a:rPr lang="nl-NL" sz="2900" kern="1200" dirty="0"/>
            <a:t>Vastgoed Haarlem</a:t>
          </a:r>
        </a:p>
      </dsp:txBody>
      <dsp:txXfrm>
        <a:off x="-1516903" y="2485441"/>
        <a:ext cx="5095912" cy="866355"/>
      </dsp:txXfrm>
    </dsp:sp>
    <dsp:sp modelId="{71541817-8E15-7B4C-B395-A1C2A0868450}">
      <dsp:nvSpPr>
        <dsp:cNvPr id="0" name=""/>
        <dsp:cNvSpPr/>
      </dsp:nvSpPr>
      <dsp:spPr>
        <a:xfrm>
          <a:off x="1914688" y="429427"/>
          <a:ext cx="2252289" cy="686673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Portefeuillemanager</a:t>
          </a:r>
        </a:p>
      </dsp:txBody>
      <dsp:txXfrm>
        <a:off x="1914688" y="429427"/>
        <a:ext cx="2252289" cy="686673"/>
      </dsp:txXfrm>
    </dsp:sp>
    <dsp:sp modelId="{6D9C0EBE-C5A3-D54D-9A5F-5D994EC2CC67}">
      <dsp:nvSpPr>
        <dsp:cNvPr id="0" name=""/>
        <dsp:cNvSpPr/>
      </dsp:nvSpPr>
      <dsp:spPr>
        <a:xfrm>
          <a:off x="4617435" y="256"/>
          <a:ext cx="2252289" cy="686673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/>
            <a:t>Verkoopteam</a:t>
          </a:r>
        </a:p>
      </dsp:txBody>
      <dsp:txXfrm>
        <a:off x="4617435" y="256"/>
        <a:ext cx="2252289" cy="686673"/>
      </dsp:txXfrm>
    </dsp:sp>
    <dsp:sp modelId="{3B27519F-93B0-AE4E-B185-DFC0E0272512}">
      <dsp:nvSpPr>
        <dsp:cNvPr id="0" name=""/>
        <dsp:cNvSpPr/>
      </dsp:nvSpPr>
      <dsp:spPr>
        <a:xfrm>
          <a:off x="4617435" y="858598"/>
          <a:ext cx="2252289" cy="6866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/>
            <a:t>Accountmanagers</a:t>
          </a:r>
        </a:p>
      </dsp:txBody>
      <dsp:txXfrm>
        <a:off x="4617435" y="858598"/>
        <a:ext cx="2252289" cy="686673"/>
      </dsp:txXfrm>
    </dsp:sp>
    <dsp:sp modelId="{42987BF8-1E88-0D45-B10C-7283DE146EAC}">
      <dsp:nvSpPr>
        <dsp:cNvPr id="0" name=""/>
        <dsp:cNvSpPr/>
      </dsp:nvSpPr>
      <dsp:spPr>
        <a:xfrm>
          <a:off x="1914688" y="1716940"/>
          <a:ext cx="2252289" cy="68667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>
              <a:ln>
                <a:noFill/>
              </a:ln>
            </a:rPr>
            <a:t>Vastgoedbeheer</a:t>
          </a:r>
        </a:p>
      </dsp:txBody>
      <dsp:txXfrm>
        <a:off x="1914688" y="1716940"/>
        <a:ext cx="2252289" cy="686673"/>
      </dsp:txXfrm>
    </dsp:sp>
    <dsp:sp modelId="{35974DE7-0381-3A44-A552-3EDC510547B0}">
      <dsp:nvSpPr>
        <dsp:cNvPr id="0" name=""/>
        <dsp:cNvSpPr/>
      </dsp:nvSpPr>
      <dsp:spPr>
        <a:xfrm>
          <a:off x="4617435" y="1716940"/>
          <a:ext cx="2252289" cy="68667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>
              <a:ln>
                <a:noFill/>
              </a:ln>
            </a:rPr>
            <a:t>Vastgoedbeheerders:</a:t>
          </a:r>
          <a:br>
            <a:rPr lang="nl-NL" sz="1200" kern="1200">
              <a:ln>
                <a:noFill/>
              </a:ln>
            </a:rPr>
          </a:br>
          <a:r>
            <a:rPr lang="nl-NL" sz="1200" kern="1200">
              <a:ln>
                <a:noFill/>
              </a:ln>
            </a:rPr>
            <a:t>Juridisch Beheer en Financieel/Administratief Beheer</a:t>
          </a:r>
        </a:p>
      </dsp:txBody>
      <dsp:txXfrm>
        <a:off x="4617435" y="1716940"/>
        <a:ext cx="2252289" cy="686673"/>
      </dsp:txXfrm>
    </dsp:sp>
    <dsp:sp modelId="{6A7D3E63-2B05-A54F-9310-A677FA863114}">
      <dsp:nvSpPr>
        <dsp:cNvPr id="0" name=""/>
        <dsp:cNvSpPr/>
      </dsp:nvSpPr>
      <dsp:spPr>
        <a:xfrm>
          <a:off x="1914688" y="3004453"/>
          <a:ext cx="2252289" cy="686673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/>
            <a:t>Coördinator Technisch Beheer</a:t>
          </a:r>
        </a:p>
      </dsp:txBody>
      <dsp:txXfrm>
        <a:off x="1914688" y="3004453"/>
        <a:ext cx="2252289" cy="686673"/>
      </dsp:txXfrm>
    </dsp:sp>
    <dsp:sp modelId="{1B28E700-D728-FE42-8245-B8ECAC208DE0}">
      <dsp:nvSpPr>
        <dsp:cNvPr id="0" name=""/>
        <dsp:cNvSpPr/>
      </dsp:nvSpPr>
      <dsp:spPr>
        <a:xfrm>
          <a:off x="4617435" y="2575282"/>
          <a:ext cx="2252289" cy="686673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/>
            <a:t>Technisch Beheerders</a:t>
          </a:r>
        </a:p>
      </dsp:txBody>
      <dsp:txXfrm>
        <a:off x="4617435" y="2575282"/>
        <a:ext cx="2252289" cy="686673"/>
      </dsp:txXfrm>
    </dsp:sp>
    <dsp:sp modelId="{F88FB96D-A4DA-484C-B6CA-A485C2F1640C}">
      <dsp:nvSpPr>
        <dsp:cNvPr id="0" name=""/>
        <dsp:cNvSpPr/>
      </dsp:nvSpPr>
      <dsp:spPr>
        <a:xfrm>
          <a:off x="4617435" y="3433624"/>
          <a:ext cx="2252289" cy="686673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/>
            <a:t>Projectbegeleiders</a:t>
          </a:r>
        </a:p>
      </dsp:txBody>
      <dsp:txXfrm>
        <a:off x="4617435" y="3433624"/>
        <a:ext cx="2252289" cy="686673"/>
      </dsp:txXfrm>
    </dsp:sp>
    <dsp:sp modelId="{DB20DB3B-8089-414A-A76B-55A20AE3DAFA}">
      <dsp:nvSpPr>
        <dsp:cNvPr id="0" name=""/>
        <dsp:cNvSpPr/>
      </dsp:nvSpPr>
      <dsp:spPr>
        <a:xfrm>
          <a:off x="1914688" y="4721137"/>
          <a:ext cx="2252289" cy="686673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/>
            <a:t>Vastgoedeconoom</a:t>
          </a:r>
        </a:p>
      </dsp:txBody>
      <dsp:txXfrm>
        <a:off x="1914688" y="4721137"/>
        <a:ext cx="2252289" cy="686673"/>
      </dsp:txXfrm>
    </dsp:sp>
    <dsp:sp modelId="{18A351B0-2023-3540-9541-2BA653CA55C6}">
      <dsp:nvSpPr>
        <dsp:cNvPr id="0" name=""/>
        <dsp:cNvSpPr/>
      </dsp:nvSpPr>
      <dsp:spPr>
        <a:xfrm>
          <a:off x="4617435" y="4291966"/>
          <a:ext cx="2252289" cy="686673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/>
            <a:t>Administratieve Ondersteuning</a:t>
          </a:r>
        </a:p>
      </dsp:txBody>
      <dsp:txXfrm>
        <a:off x="4617435" y="4291966"/>
        <a:ext cx="2252289" cy="686673"/>
      </dsp:txXfrm>
    </dsp:sp>
    <dsp:sp modelId="{B7373358-84F3-A145-826D-91ED1BA418DA}">
      <dsp:nvSpPr>
        <dsp:cNvPr id="0" name=""/>
        <dsp:cNvSpPr/>
      </dsp:nvSpPr>
      <dsp:spPr>
        <a:xfrm>
          <a:off x="4617435" y="5150307"/>
          <a:ext cx="2252289" cy="686673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/>
            <a:t>Secretaresse</a:t>
          </a:r>
        </a:p>
      </dsp:txBody>
      <dsp:txXfrm>
        <a:off x="4617435" y="5150307"/>
        <a:ext cx="2252289" cy="686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8C78A-F41D-0049-B79E-8FE310B5CC5A}" type="datetimeFigureOut">
              <a:rPr lang="nl-NL" smtClean="0"/>
              <a:t>06-09-17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A3CAB-6146-3645-94FD-21F10F302D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92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5C81-E8E6-4080-A064-27471BCE89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5C81-E8E6-4080-A064-27471BCE89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374B-37BF-944D-B61F-57DC0DF8E52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75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374B-37BF-944D-B61F-57DC0DF8E52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14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9/6/17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Vastgoed </a:t>
            </a:r>
            <a:r>
              <a:rPr lang="nl-NL" dirty="0" err="1" smtClean="0"/>
              <a:t>haarlem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411777" cy="1266092"/>
          </a:xfrm>
        </p:spPr>
        <p:txBody>
          <a:bodyPr>
            <a:normAutofit fontScale="92500" lnSpcReduction="10000"/>
          </a:bodyPr>
          <a:lstStyle/>
          <a:p>
            <a:r>
              <a:rPr lang="nl-NL" sz="3000" dirty="0" smtClean="0"/>
              <a:t>Afdeling in de steigers</a:t>
            </a:r>
            <a:r>
              <a:rPr lang="mr-IN" sz="3000" dirty="0" smtClean="0"/>
              <a:t>…</a:t>
            </a:r>
            <a:endParaRPr lang="nl-NL" sz="3000" dirty="0" smtClean="0"/>
          </a:p>
          <a:p>
            <a:endParaRPr lang="nl-NL" dirty="0" smtClean="0"/>
          </a:p>
          <a:p>
            <a:r>
              <a:rPr lang="nl-NL" dirty="0" smtClean="0"/>
              <a:t>						Jan Kappers </a:t>
            </a:r>
            <a:r>
              <a:rPr lang="nl-NL" dirty="0" smtClean="0"/>
              <a:t>6-9-2017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7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757082"/>
              </p:ext>
            </p:extLst>
          </p:nvPr>
        </p:nvGraphicFramePr>
        <p:xfrm>
          <a:off x="947057" y="374587"/>
          <a:ext cx="10185400" cy="599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 missie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Vastgoed Haarlem staat voor: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nl-NL" sz="3200" b="1" i="1" dirty="0"/>
              <a:t>Zorgdragen voor </a:t>
            </a:r>
            <a:r>
              <a:rPr lang="nl-NL" sz="3200" b="1" i="1" dirty="0" smtClean="0"/>
              <a:t>een toekomstbestendige </a:t>
            </a:r>
            <a:r>
              <a:rPr lang="nl-NL" sz="3200" b="1" i="1" dirty="0"/>
              <a:t>vastgoedportefeuille voor partijen die bijdragen aan gemeentelijke doelstellingen</a:t>
            </a:r>
            <a:r>
              <a:rPr lang="nl-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9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609599" y="1968086"/>
            <a:ext cx="10619232" cy="1505711"/>
          </a:xfrm>
          <a:prstGeom prst="roundRect">
            <a:avLst/>
          </a:prstGeom>
          <a:gradFill flip="none" rotWithShape="1">
            <a:gsLst>
              <a:gs pos="49000">
                <a:srgbClr val="D3EADC"/>
              </a:gs>
              <a:gs pos="0">
                <a:schemeClr val="accent6">
                  <a:lumMod val="0"/>
                  <a:lumOff val="100000"/>
                </a:schemeClr>
              </a:gs>
              <a:gs pos="1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</a:rPr>
              <a:t>Strategisch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09599" y="3469226"/>
            <a:ext cx="10619232" cy="1505711"/>
          </a:xfrm>
          <a:prstGeom prst="roundRect">
            <a:avLst/>
          </a:prstGeom>
          <a:gradFill flip="none" rotWithShape="1">
            <a:gsLst>
              <a:gs pos="49000">
                <a:srgbClr val="D3EADC"/>
              </a:gs>
              <a:gs pos="0">
                <a:schemeClr val="accent6">
                  <a:lumMod val="0"/>
                  <a:lumOff val="100000"/>
                </a:schemeClr>
              </a:gs>
              <a:gs pos="1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</a:rPr>
              <a:t>Tactisch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609599" y="4993514"/>
            <a:ext cx="10619232" cy="1505711"/>
          </a:xfrm>
          <a:prstGeom prst="roundRect">
            <a:avLst/>
          </a:prstGeom>
          <a:gradFill flip="none" rotWithShape="1">
            <a:gsLst>
              <a:gs pos="49000">
                <a:srgbClr val="D3EADC"/>
              </a:gs>
              <a:gs pos="0">
                <a:schemeClr val="accent6">
                  <a:lumMod val="0"/>
                  <a:lumOff val="100000"/>
                </a:schemeClr>
              </a:gs>
              <a:gs pos="1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</a:rPr>
              <a:t>Operationeel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812799" y="643731"/>
            <a:ext cx="1076959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>
                <a:cs typeface="Calibri" charset="0"/>
              </a:rPr>
              <a:t>Vastgoedmanagement</a:t>
            </a:r>
            <a:r>
              <a:rPr lang="en-US" dirty="0">
                <a:cs typeface="Calibri" charset="0"/>
              </a:rPr>
              <a:t> </a:t>
            </a:r>
            <a:r>
              <a:rPr lang="en-US" dirty="0" err="1">
                <a:cs typeface="Calibri" charset="0"/>
              </a:rPr>
              <a:t>bij</a:t>
            </a:r>
            <a:r>
              <a:rPr lang="en-US" dirty="0">
                <a:cs typeface="Calibri" charset="0"/>
              </a:rPr>
              <a:t> </a:t>
            </a:r>
            <a:r>
              <a:rPr lang="en-US" dirty="0" err="1">
                <a:cs typeface="Calibri" charset="0"/>
              </a:rPr>
              <a:t>gemeenten</a:t>
            </a:r>
            <a:r>
              <a:rPr lang="en-US" dirty="0">
                <a:cs typeface="Calibri" charset="0"/>
              </a:rPr>
              <a:t>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519061"/>
              </p:ext>
            </p:extLst>
          </p:nvPr>
        </p:nvGraphicFramePr>
        <p:xfrm>
          <a:off x="2176462" y="1968086"/>
          <a:ext cx="73517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176463" y="656113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097089" y="6499225"/>
            <a:ext cx="4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6" name="Afgeronde rechthoek 5"/>
          <p:cNvSpPr/>
          <p:nvPr/>
        </p:nvSpPr>
        <p:spPr>
          <a:xfrm>
            <a:off x="8595359" y="2254597"/>
            <a:ext cx="2987040" cy="89001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Bestuur </a:t>
            </a:r>
          </a:p>
          <a:p>
            <a:pPr algn="ctr"/>
            <a:r>
              <a:rPr lang="nl-NL" dirty="0"/>
              <a:t>Vastgoed &amp; </a:t>
            </a:r>
            <a:r>
              <a:rPr lang="nl-NL" dirty="0" smtClean="0"/>
              <a:t>Beleid</a:t>
            </a:r>
            <a:endParaRPr lang="nl-NL" dirty="0"/>
          </a:p>
        </p:txBody>
      </p:sp>
      <p:sp>
        <p:nvSpPr>
          <p:cNvPr id="13" name="Afgeronde rechthoek 12"/>
          <p:cNvSpPr/>
          <p:nvPr/>
        </p:nvSpPr>
        <p:spPr>
          <a:xfrm>
            <a:off x="8595358" y="3760308"/>
            <a:ext cx="2987040" cy="89001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Vastgoed</a:t>
            </a:r>
          </a:p>
        </p:txBody>
      </p:sp>
      <p:sp>
        <p:nvSpPr>
          <p:cNvPr id="14" name="Afgeronde rechthoek 13"/>
          <p:cNvSpPr/>
          <p:nvPr/>
        </p:nvSpPr>
        <p:spPr>
          <a:xfrm>
            <a:off x="8595358" y="5261448"/>
            <a:ext cx="2987040" cy="89001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Vastgoed / Facilitaire organisatie / Huurders</a:t>
            </a:r>
          </a:p>
        </p:txBody>
      </p:sp>
    </p:spTree>
    <p:extLst>
      <p:ext uri="{BB962C8B-B14F-4D97-AF65-F5344CB8AC3E}">
        <p14:creationId xmlns:p14="http://schemas.microsoft.com/office/powerpoint/2010/main" val="14514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Graphic spid="4" grpId="0">
        <p:bldAsOne/>
      </p:bldGraphic>
      <p:bldP spid="6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Hoofdtaken en -processen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Technisch Beheer </a:t>
            </a:r>
          </a:p>
          <a:p>
            <a:r>
              <a:rPr lang="nl-NL" dirty="0" smtClean="0"/>
              <a:t>Bouwprojectmanagement &amp; Projectbegeleiding</a:t>
            </a:r>
          </a:p>
          <a:p>
            <a:r>
              <a:rPr lang="nl-NL" dirty="0" smtClean="0"/>
              <a:t>Administratief, Juridisch en Financieel beheer</a:t>
            </a:r>
          </a:p>
          <a:p>
            <a:r>
              <a:rPr lang="nl-NL" dirty="0" smtClean="0"/>
              <a:t>Account- &amp; Portefeuillemanagement</a:t>
            </a:r>
          </a:p>
          <a:p>
            <a:r>
              <a:rPr lang="nl-NL" dirty="0" smtClean="0"/>
              <a:t>Verkoop</a:t>
            </a:r>
          </a:p>
          <a:p>
            <a:r>
              <a:rPr lang="nl-NL" dirty="0" smtClean="0"/>
              <a:t>Ondersteuning functie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2121408"/>
            <a:ext cx="3911600" cy="32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nl-NL" dirty="0" smtClean="0"/>
              <a:t>Clustering in afdeling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0020848"/>
              </p:ext>
            </p:extLst>
          </p:nvPr>
        </p:nvGraphicFramePr>
        <p:xfrm>
          <a:off x="4318000" y="728133"/>
          <a:ext cx="7467599" cy="583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Rechte verbindingslijn met pijl 4"/>
          <p:cNvCxnSpPr/>
          <p:nvPr/>
        </p:nvCxnSpPr>
        <p:spPr>
          <a:xfrm>
            <a:off x="9962304" y="2121408"/>
            <a:ext cx="0" cy="3429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Organisatie wordt nu opgebouwd </a:t>
            </a:r>
            <a:r>
              <a:rPr lang="mr-IN" dirty="0" smtClean="0"/>
              <a:t>–</a:t>
            </a:r>
            <a:r>
              <a:rPr lang="nl-NL" dirty="0" smtClean="0"/>
              <a:t> Najaar 2017</a:t>
            </a:r>
          </a:p>
          <a:p>
            <a:r>
              <a:rPr lang="nl-NL" dirty="0" smtClean="0"/>
              <a:t>Vastgoednota aan raad aanbieden </a:t>
            </a:r>
            <a:r>
              <a:rPr lang="mr-IN" dirty="0" smtClean="0"/>
              <a:t>–</a:t>
            </a:r>
            <a:r>
              <a:rPr lang="nl-NL" dirty="0" smtClean="0"/>
              <a:t> rond kerst 2017/begin 2018</a:t>
            </a:r>
          </a:p>
          <a:p>
            <a:r>
              <a:rPr lang="nl-NL" dirty="0" err="1" smtClean="0"/>
              <a:t>Financiele</a:t>
            </a:r>
            <a:r>
              <a:rPr lang="nl-NL" dirty="0" smtClean="0"/>
              <a:t> structuur nader uitwerken en met raad afstemmen </a:t>
            </a:r>
            <a:r>
              <a:rPr lang="mr-IN" dirty="0" smtClean="0"/>
              <a:t>–</a:t>
            </a:r>
            <a:r>
              <a:rPr lang="nl-NL" smtClean="0"/>
              <a:t> april/mei 2018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62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Korte 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Ontstaan afdeling</a:t>
            </a:r>
          </a:p>
          <a:p>
            <a:r>
              <a:rPr lang="nl-NL" dirty="0" smtClean="0"/>
              <a:t>Onderzoek </a:t>
            </a:r>
            <a:r>
              <a:rPr lang="nl-NL" dirty="0" smtClean="0"/>
              <a:t>TG</a:t>
            </a:r>
            <a:endParaRPr lang="nl-NL" dirty="0" smtClean="0"/>
          </a:p>
          <a:p>
            <a:r>
              <a:rPr lang="nl-NL" dirty="0" smtClean="0"/>
              <a:t>Nieuwe </a:t>
            </a:r>
            <a:r>
              <a:rPr lang="nl-NL" dirty="0" smtClean="0"/>
              <a:t>organisatie</a:t>
            </a:r>
          </a:p>
          <a:p>
            <a:r>
              <a:rPr lang="nl-NL" dirty="0" smtClean="0"/>
              <a:t>Planning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841" t="12598"/>
          <a:stretch/>
        </p:blipFill>
        <p:spPr>
          <a:xfrm>
            <a:off x="4756112" y="2121408"/>
            <a:ext cx="7607338" cy="36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 2012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Kostprijsdekkend</a:t>
            </a:r>
            <a:r>
              <a:rPr lang="nl-NL" dirty="0" smtClean="0"/>
              <a:t> </a:t>
            </a:r>
            <a:r>
              <a:rPr lang="mr-IN" dirty="0" smtClean="0"/>
              <a:t>–</a:t>
            </a:r>
            <a:r>
              <a:rPr lang="nl-NL" dirty="0" smtClean="0"/>
              <a:t> geen verkapte of indirecte subsidies</a:t>
            </a:r>
          </a:p>
          <a:p>
            <a:r>
              <a:rPr lang="nl-NL" dirty="0" smtClean="0"/>
              <a:t>Zoveel mogelijk in regie </a:t>
            </a:r>
            <a:r>
              <a:rPr lang="mr-IN" dirty="0" smtClean="0"/>
              <a:t>–</a:t>
            </a:r>
            <a:r>
              <a:rPr lang="nl-NL" dirty="0" smtClean="0"/>
              <a:t> aansluitend op de nieuwe Haarlemse organisatie</a:t>
            </a:r>
          </a:p>
          <a:p>
            <a:r>
              <a:rPr lang="nl-NL" dirty="0" smtClean="0"/>
              <a:t>Zowel gebouwen als gronden</a:t>
            </a:r>
          </a:p>
          <a:p>
            <a:r>
              <a:rPr lang="nl-NL" dirty="0" smtClean="0"/>
              <a:t>Risico’s in beeld en beheersmaatregelen op orde</a:t>
            </a:r>
          </a:p>
          <a:p>
            <a:r>
              <a:rPr lang="nl-NL" dirty="0" smtClean="0"/>
              <a:t>Slanke en professionele organisatie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 rot="20938422">
            <a:off x="6803096" y="4275630"/>
            <a:ext cx="4042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/>
                <a:solidFill>
                  <a:schemeClr val="accent3"/>
                </a:solidFill>
              </a:rPr>
              <a:t>Nog actueel?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8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Onderhoud / Technisch Beheer</a:t>
            </a:r>
          </a:p>
          <a:p>
            <a:r>
              <a:rPr lang="nl-NL" dirty="0" smtClean="0"/>
              <a:t>Commercieel / administratief Beheer</a:t>
            </a:r>
          </a:p>
          <a:p>
            <a:r>
              <a:rPr lang="nl-NL" dirty="0" smtClean="0"/>
              <a:t>Portefeuillemanagement</a:t>
            </a:r>
          </a:p>
          <a:p>
            <a:r>
              <a:rPr lang="nl-NL" dirty="0" smtClean="0"/>
              <a:t>Accountmanagement</a:t>
            </a:r>
          </a:p>
          <a:p>
            <a:r>
              <a:rPr lang="nl-NL" dirty="0" smtClean="0"/>
              <a:t>Projectmanagement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422" y="1083733"/>
            <a:ext cx="5750410" cy="48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Bevindingen </a:t>
            </a:r>
            <a:r>
              <a:rPr lang="nl-NL" dirty="0" err="1" smtClean="0"/>
              <a:t>twynstra</a:t>
            </a:r>
            <a:r>
              <a:rPr lang="nl-NL" dirty="0" smtClean="0"/>
              <a:t> </a:t>
            </a:r>
            <a:r>
              <a:rPr lang="nl-NL" dirty="0" err="1" smtClean="0"/>
              <a:t>gudde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</a:t>
            </a:r>
            <a:r>
              <a:rPr lang="nl-NL" dirty="0" smtClean="0"/>
              <a:t>vijf ‘ontwikkellijnen’ </a:t>
            </a:r>
            <a:r>
              <a:rPr lang="nl-NL" dirty="0" smtClean="0"/>
              <a:t>is verbetering te bereiken:</a:t>
            </a:r>
          </a:p>
          <a:p>
            <a:pPr lvl="1"/>
            <a:r>
              <a:rPr lang="nl-NL" dirty="0" smtClean="0"/>
              <a:t>Bedrijfsvoering</a:t>
            </a:r>
          </a:p>
          <a:p>
            <a:pPr lvl="1"/>
            <a:r>
              <a:rPr lang="nl-NL" dirty="0" smtClean="0"/>
              <a:t>Vastgoedinformatie</a:t>
            </a:r>
          </a:p>
          <a:p>
            <a:pPr lvl="1"/>
            <a:r>
              <a:rPr lang="nl-NL" dirty="0" smtClean="0"/>
              <a:t>Organisatie inrichting</a:t>
            </a:r>
          </a:p>
          <a:p>
            <a:pPr lvl="1"/>
            <a:r>
              <a:rPr lang="nl-NL" dirty="0" smtClean="0"/>
              <a:t>Regie-uitwerking</a:t>
            </a:r>
          </a:p>
          <a:p>
            <a:pPr lvl="1"/>
            <a:r>
              <a:rPr lang="nl-NL" dirty="0" smtClean="0"/>
              <a:t>Inrichtingsprincipes</a:t>
            </a:r>
          </a:p>
          <a:p>
            <a:r>
              <a:rPr lang="nl-NL" dirty="0" smtClean="0"/>
              <a:t>Zet dit uit in de tijd en hou rekening met extra benodigde tijdelijke capaciteit. </a:t>
            </a:r>
          </a:p>
          <a:p>
            <a:r>
              <a:rPr lang="nl-NL" dirty="0" smtClean="0"/>
              <a:t>Op twee plekken in de organisatie is structureel extra capaciteit noodzakelijk:</a:t>
            </a:r>
          </a:p>
          <a:p>
            <a:pPr lvl="1"/>
            <a:r>
              <a:rPr lang="nl-NL" dirty="0" smtClean="0"/>
              <a:t>Financiële functie / Vastgoedeconomie</a:t>
            </a:r>
          </a:p>
          <a:p>
            <a:pPr lvl="1"/>
            <a:r>
              <a:rPr lang="nl-NL" dirty="0" smtClean="0"/>
              <a:t>Verkoopopgave</a:t>
            </a:r>
          </a:p>
        </p:txBody>
      </p:sp>
    </p:spTree>
    <p:extLst>
      <p:ext uri="{BB962C8B-B14F-4D97-AF65-F5344CB8AC3E}">
        <p14:creationId xmlns:p14="http://schemas.microsoft.com/office/powerpoint/2010/main" val="14466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58"/>
          <p:cNvSpPr/>
          <p:nvPr/>
        </p:nvSpPr>
        <p:spPr bwMode="auto">
          <a:xfrm>
            <a:off x="1859602" y="6256416"/>
            <a:ext cx="8474498" cy="41294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842864" y="744497"/>
            <a:ext cx="2542985" cy="70075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Beschikbaarheid van </a:t>
            </a:r>
            <a:br>
              <a:rPr lang="nl-NL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bedrijfsvoeringinformatie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84230" y="744497"/>
            <a:ext cx="2632464" cy="70075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Capaciteitsinzet</a:t>
            </a:r>
          </a:p>
          <a:p>
            <a:endParaRPr lang="nl-NL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018283" y="744497"/>
            <a:ext cx="2570736" cy="70075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Naleving inrichtings-</a:t>
            </a:r>
          </a:p>
          <a:p>
            <a:r>
              <a:rPr lang="nl-NL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principes en rolinvulling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390817" y="1458107"/>
            <a:ext cx="2619291" cy="2992467"/>
          </a:xfrm>
          <a:prstGeom prst="rect">
            <a:avLst/>
          </a:prstGeom>
          <a:solidFill>
            <a:schemeClr val="accent2">
              <a:lumMod val="40000"/>
              <a:lumOff val="60000"/>
              <a:alpha val="74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Vastgoedinformatie moeilijk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toegankelijk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endParaRPr lang="nl-NL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Vastgoedinformatie voor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tactisch/strategische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vraagstukken ontbreekt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Onvoldoende in regie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nl-NL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Verkoopproces vergt veel </a:t>
            </a: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tijd en energie.</a:t>
            </a: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endParaRPr lang="nl-NL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Verkoop gaat langzamer 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Portefeuille is omvangrijker </a:t>
            </a:r>
            <a:b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dan beoogd 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endParaRPr lang="nl-NL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Beperkte automatisering/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standaardisering in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(operationele)  werkprocessen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018283" y="1458106"/>
            <a:ext cx="2570736" cy="2992710"/>
          </a:xfrm>
          <a:prstGeom prst="rect">
            <a:avLst/>
          </a:prstGeom>
          <a:solidFill>
            <a:schemeClr val="accent2">
              <a:lumMod val="40000"/>
              <a:lumOff val="60000"/>
              <a:alpha val="74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Rolscheiding wordt niet</a:t>
            </a:r>
          </a:p>
          <a:p>
            <a:pPr algn="l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      juist nageleefd</a:t>
            </a:r>
          </a:p>
          <a:p>
            <a:pPr algn="l"/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Beperkt zicht op </a:t>
            </a: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ontwikkelingen en </a:t>
            </a: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huisvestingsopgave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Invulling opdrachtgeverschap</a:t>
            </a: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Arial" panose="020B0604020202020204" pitchFamily="34" charset="0"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Financiële stromen (o.a. KPDH) zijn niet optimaal ingericht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-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42864" y="1460031"/>
            <a:ext cx="2541370" cy="2990430"/>
          </a:xfrm>
          <a:prstGeom prst="rect">
            <a:avLst/>
          </a:prstGeom>
          <a:solidFill>
            <a:schemeClr val="accent2">
              <a:lumMod val="40000"/>
              <a:lumOff val="60000"/>
              <a:alpha val="74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Vastgoedinformatie moeilijk</a:t>
            </a: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toegankelijk</a:t>
            </a: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endParaRPr lang="nl-NL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Vastgoedinformatie voor </a:t>
            </a: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tactisch/strategische </a:t>
            </a:r>
          </a:p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Tx/>
              <a:buChar char="-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vraagstukken ontbreekt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483114" y="2808108"/>
            <a:ext cx="223297" cy="188845"/>
            <a:chOff x="3368676" y="4775201"/>
            <a:chExt cx="446088" cy="387350"/>
          </a:xfrm>
          <a:solidFill>
            <a:srgbClr val="982334"/>
          </a:solidFill>
        </p:grpSpPr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3514726" y="4862513"/>
              <a:ext cx="300038" cy="300038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3368676" y="4775201"/>
              <a:ext cx="195263" cy="192088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3371851" y="4967288"/>
              <a:ext cx="146050" cy="150813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83114" y="3861049"/>
            <a:ext cx="223297" cy="188845"/>
            <a:chOff x="3368676" y="4775201"/>
            <a:chExt cx="446088" cy="387350"/>
          </a:xfrm>
          <a:solidFill>
            <a:srgbClr val="982334"/>
          </a:solidFill>
        </p:grpSpPr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3514726" y="4862513"/>
              <a:ext cx="300038" cy="300038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3368676" y="4775201"/>
              <a:ext cx="195263" cy="192088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3371851" y="4967288"/>
              <a:ext cx="146050" cy="150813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76928" y="1533622"/>
            <a:ext cx="203424" cy="200788"/>
            <a:chOff x="13858875" y="6329363"/>
            <a:chExt cx="903288" cy="763588"/>
          </a:xfrm>
          <a:solidFill>
            <a:srgbClr val="982334"/>
          </a:solidFill>
        </p:grpSpPr>
        <p:sp>
          <p:nvSpPr>
            <p:cNvPr id="36" name="Freeform 57"/>
            <p:cNvSpPr>
              <a:spLocks noEditPoints="1"/>
            </p:cNvSpPr>
            <p:nvPr/>
          </p:nvSpPr>
          <p:spPr bwMode="auto">
            <a:xfrm>
              <a:off x="13858875" y="6329363"/>
              <a:ext cx="903288" cy="763588"/>
            </a:xfrm>
            <a:custGeom>
              <a:avLst/>
              <a:gdLst>
                <a:gd name="T0" fmla="*/ 187 w 200"/>
                <a:gd name="T1" fmla="*/ 112 h 169"/>
                <a:gd name="T2" fmla="*/ 187 w 200"/>
                <a:gd name="T3" fmla="*/ 13 h 169"/>
                <a:gd name="T4" fmla="*/ 174 w 200"/>
                <a:gd name="T5" fmla="*/ 0 h 169"/>
                <a:gd name="T6" fmla="*/ 26 w 200"/>
                <a:gd name="T7" fmla="*/ 0 h 169"/>
                <a:gd name="T8" fmla="*/ 13 w 200"/>
                <a:gd name="T9" fmla="*/ 13 h 169"/>
                <a:gd name="T10" fmla="*/ 13 w 200"/>
                <a:gd name="T11" fmla="*/ 112 h 169"/>
                <a:gd name="T12" fmla="*/ 0 w 200"/>
                <a:gd name="T13" fmla="*/ 155 h 169"/>
                <a:gd name="T14" fmla="*/ 8 w 200"/>
                <a:gd name="T15" fmla="*/ 169 h 169"/>
                <a:gd name="T16" fmla="*/ 192 w 200"/>
                <a:gd name="T17" fmla="*/ 169 h 169"/>
                <a:gd name="T18" fmla="*/ 200 w 200"/>
                <a:gd name="T19" fmla="*/ 155 h 169"/>
                <a:gd name="T20" fmla="*/ 187 w 200"/>
                <a:gd name="T21" fmla="*/ 112 h 169"/>
                <a:gd name="T22" fmla="*/ 26 w 200"/>
                <a:gd name="T23" fmla="*/ 13 h 169"/>
                <a:gd name="T24" fmla="*/ 174 w 200"/>
                <a:gd name="T25" fmla="*/ 13 h 169"/>
                <a:gd name="T26" fmla="*/ 174 w 200"/>
                <a:gd name="T27" fmla="*/ 112 h 169"/>
                <a:gd name="T28" fmla="*/ 26 w 200"/>
                <a:gd name="T29" fmla="*/ 112 h 169"/>
                <a:gd name="T30" fmla="*/ 26 w 200"/>
                <a:gd name="T31" fmla="*/ 13 h 169"/>
                <a:gd name="T32" fmla="*/ 76 w 200"/>
                <a:gd name="T33" fmla="*/ 142 h 169"/>
                <a:gd name="T34" fmla="*/ 76 w 200"/>
                <a:gd name="T35" fmla="*/ 142 h 169"/>
                <a:gd name="T36" fmla="*/ 18 w 200"/>
                <a:gd name="T37" fmla="*/ 142 h 169"/>
                <a:gd name="T38" fmla="*/ 23 w 200"/>
                <a:gd name="T39" fmla="*/ 126 h 169"/>
                <a:gd name="T40" fmla="*/ 78 w 200"/>
                <a:gd name="T41" fmla="*/ 126 h 169"/>
                <a:gd name="T42" fmla="*/ 76 w 200"/>
                <a:gd name="T43" fmla="*/ 142 h 169"/>
                <a:gd name="T44" fmla="*/ 78 w 200"/>
                <a:gd name="T45" fmla="*/ 142 h 169"/>
                <a:gd name="T46" fmla="*/ 81 w 200"/>
                <a:gd name="T47" fmla="*/ 126 h 169"/>
                <a:gd name="T48" fmla="*/ 119 w 200"/>
                <a:gd name="T49" fmla="*/ 126 h 169"/>
                <a:gd name="T50" fmla="*/ 122 w 200"/>
                <a:gd name="T51" fmla="*/ 142 h 169"/>
                <a:gd name="T52" fmla="*/ 78 w 200"/>
                <a:gd name="T53" fmla="*/ 142 h 169"/>
                <a:gd name="T54" fmla="*/ 124 w 200"/>
                <a:gd name="T55" fmla="*/ 142 h 169"/>
                <a:gd name="T56" fmla="*/ 124 w 200"/>
                <a:gd name="T57" fmla="*/ 142 h 169"/>
                <a:gd name="T58" fmla="*/ 122 w 200"/>
                <a:gd name="T59" fmla="*/ 126 h 169"/>
                <a:gd name="T60" fmla="*/ 177 w 200"/>
                <a:gd name="T61" fmla="*/ 126 h 169"/>
                <a:gd name="T62" fmla="*/ 182 w 200"/>
                <a:gd name="T63" fmla="*/ 142 h 169"/>
                <a:gd name="T64" fmla="*/ 124 w 200"/>
                <a:gd name="T65" fmla="*/ 14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69">
                  <a:moveTo>
                    <a:pt x="187" y="112"/>
                  </a:moveTo>
                  <a:cubicBezTo>
                    <a:pt x="187" y="13"/>
                    <a:pt x="187" y="13"/>
                    <a:pt x="187" y="13"/>
                  </a:cubicBezTo>
                  <a:cubicBezTo>
                    <a:pt x="187" y="6"/>
                    <a:pt x="181" y="0"/>
                    <a:pt x="17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3" y="6"/>
                    <a:pt x="13" y="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200" y="155"/>
                    <a:pt x="200" y="155"/>
                    <a:pt x="200" y="155"/>
                  </a:cubicBezTo>
                  <a:lnTo>
                    <a:pt x="187" y="112"/>
                  </a:lnTo>
                  <a:close/>
                  <a:moveTo>
                    <a:pt x="26" y="13"/>
                  </a:moveTo>
                  <a:cubicBezTo>
                    <a:pt x="174" y="13"/>
                    <a:pt x="174" y="13"/>
                    <a:pt x="174" y="13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26" y="112"/>
                    <a:pt x="26" y="112"/>
                    <a:pt x="26" y="112"/>
                  </a:cubicBezTo>
                  <a:lnTo>
                    <a:pt x="26" y="13"/>
                  </a:lnTo>
                  <a:close/>
                  <a:moveTo>
                    <a:pt x="76" y="142"/>
                  </a:moveTo>
                  <a:cubicBezTo>
                    <a:pt x="76" y="142"/>
                    <a:pt x="76" y="142"/>
                    <a:pt x="76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6" y="142"/>
                  </a:lnTo>
                  <a:close/>
                  <a:moveTo>
                    <a:pt x="78" y="142"/>
                  </a:moveTo>
                  <a:cubicBezTo>
                    <a:pt x="81" y="126"/>
                    <a:pt x="81" y="126"/>
                    <a:pt x="81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2" y="142"/>
                    <a:pt x="122" y="142"/>
                    <a:pt x="122" y="142"/>
                  </a:cubicBezTo>
                  <a:lnTo>
                    <a:pt x="78" y="142"/>
                  </a:lnTo>
                  <a:close/>
                  <a:moveTo>
                    <a:pt x="124" y="142"/>
                  </a:moveTo>
                  <a:cubicBezTo>
                    <a:pt x="124" y="142"/>
                    <a:pt x="124" y="142"/>
                    <a:pt x="124" y="142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82" y="142"/>
                    <a:pt x="182" y="142"/>
                    <a:pt x="182" y="142"/>
                  </a:cubicBezTo>
                  <a:lnTo>
                    <a:pt x="124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58"/>
            <p:cNvSpPr>
              <a:spLocks noEditPoints="1"/>
            </p:cNvSpPr>
            <p:nvPr/>
          </p:nvSpPr>
          <p:spPr bwMode="auto">
            <a:xfrm>
              <a:off x="14035088" y="6464300"/>
              <a:ext cx="519113" cy="312738"/>
            </a:xfrm>
            <a:custGeom>
              <a:avLst/>
              <a:gdLst>
                <a:gd name="T0" fmla="*/ 108 w 115"/>
                <a:gd name="T1" fmla="*/ 0 h 69"/>
                <a:gd name="T2" fmla="*/ 102 w 115"/>
                <a:gd name="T3" fmla="*/ 7 h 69"/>
                <a:gd name="T4" fmla="*/ 103 w 115"/>
                <a:gd name="T5" fmla="*/ 11 h 69"/>
                <a:gd name="T6" fmla="*/ 56 w 115"/>
                <a:gd name="T7" fmla="*/ 57 h 69"/>
                <a:gd name="T8" fmla="*/ 53 w 115"/>
                <a:gd name="T9" fmla="*/ 56 h 69"/>
                <a:gd name="T10" fmla="*/ 49 w 115"/>
                <a:gd name="T11" fmla="*/ 57 h 69"/>
                <a:gd name="T12" fmla="*/ 35 w 115"/>
                <a:gd name="T13" fmla="*/ 44 h 69"/>
                <a:gd name="T14" fmla="*/ 36 w 115"/>
                <a:gd name="T15" fmla="*/ 40 h 69"/>
                <a:gd name="T16" fmla="*/ 30 w 115"/>
                <a:gd name="T17" fmla="*/ 33 h 69"/>
                <a:gd name="T18" fmla="*/ 23 w 115"/>
                <a:gd name="T19" fmla="*/ 40 h 69"/>
                <a:gd name="T20" fmla="*/ 24 w 115"/>
                <a:gd name="T21" fmla="*/ 44 h 69"/>
                <a:gd name="T22" fmla="*/ 11 w 115"/>
                <a:gd name="T23" fmla="*/ 57 h 69"/>
                <a:gd name="T24" fmla="*/ 7 w 115"/>
                <a:gd name="T25" fmla="*/ 56 h 69"/>
                <a:gd name="T26" fmla="*/ 0 w 115"/>
                <a:gd name="T27" fmla="*/ 63 h 69"/>
                <a:gd name="T28" fmla="*/ 7 w 115"/>
                <a:gd name="T29" fmla="*/ 69 h 69"/>
                <a:gd name="T30" fmla="*/ 14 w 115"/>
                <a:gd name="T31" fmla="*/ 63 h 69"/>
                <a:gd name="T32" fmla="*/ 13 w 115"/>
                <a:gd name="T33" fmla="*/ 59 h 69"/>
                <a:gd name="T34" fmla="*/ 26 w 115"/>
                <a:gd name="T35" fmla="*/ 45 h 69"/>
                <a:gd name="T36" fmla="*/ 30 w 115"/>
                <a:gd name="T37" fmla="*/ 47 h 69"/>
                <a:gd name="T38" fmla="*/ 33 w 115"/>
                <a:gd name="T39" fmla="*/ 45 h 69"/>
                <a:gd name="T40" fmla="*/ 47 w 115"/>
                <a:gd name="T41" fmla="*/ 59 h 69"/>
                <a:gd name="T42" fmla="*/ 46 w 115"/>
                <a:gd name="T43" fmla="*/ 63 h 69"/>
                <a:gd name="T44" fmla="*/ 53 w 115"/>
                <a:gd name="T45" fmla="*/ 69 h 69"/>
                <a:gd name="T46" fmla="*/ 59 w 115"/>
                <a:gd name="T47" fmla="*/ 63 h 69"/>
                <a:gd name="T48" fmla="*/ 58 w 115"/>
                <a:gd name="T49" fmla="*/ 59 h 69"/>
                <a:gd name="T50" fmla="*/ 105 w 115"/>
                <a:gd name="T51" fmla="*/ 12 h 69"/>
                <a:gd name="T52" fmla="*/ 108 w 115"/>
                <a:gd name="T53" fmla="*/ 13 h 69"/>
                <a:gd name="T54" fmla="*/ 115 w 115"/>
                <a:gd name="T55" fmla="*/ 7 h 69"/>
                <a:gd name="T56" fmla="*/ 108 w 115"/>
                <a:gd name="T57" fmla="*/ 0 h 69"/>
                <a:gd name="T58" fmla="*/ 7 w 115"/>
                <a:gd name="T59" fmla="*/ 67 h 69"/>
                <a:gd name="T60" fmla="*/ 3 w 115"/>
                <a:gd name="T61" fmla="*/ 63 h 69"/>
                <a:gd name="T62" fmla="*/ 7 w 115"/>
                <a:gd name="T63" fmla="*/ 59 h 69"/>
                <a:gd name="T64" fmla="*/ 11 w 115"/>
                <a:gd name="T65" fmla="*/ 63 h 69"/>
                <a:gd name="T66" fmla="*/ 7 w 115"/>
                <a:gd name="T67" fmla="*/ 67 h 69"/>
                <a:gd name="T68" fmla="*/ 26 w 115"/>
                <a:gd name="T69" fmla="*/ 40 h 69"/>
                <a:gd name="T70" fmla="*/ 30 w 115"/>
                <a:gd name="T71" fmla="*/ 36 h 69"/>
                <a:gd name="T72" fmla="*/ 34 w 115"/>
                <a:gd name="T73" fmla="*/ 40 h 69"/>
                <a:gd name="T74" fmla="*/ 30 w 115"/>
                <a:gd name="T75" fmla="*/ 44 h 69"/>
                <a:gd name="T76" fmla="*/ 26 w 115"/>
                <a:gd name="T77" fmla="*/ 40 h 69"/>
                <a:gd name="T78" fmla="*/ 53 w 115"/>
                <a:gd name="T79" fmla="*/ 67 h 69"/>
                <a:gd name="T80" fmla="*/ 49 w 115"/>
                <a:gd name="T81" fmla="*/ 63 h 69"/>
                <a:gd name="T82" fmla="*/ 53 w 115"/>
                <a:gd name="T83" fmla="*/ 59 h 69"/>
                <a:gd name="T84" fmla="*/ 56 w 115"/>
                <a:gd name="T85" fmla="*/ 63 h 69"/>
                <a:gd name="T86" fmla="*/ 53 w 115"/>
                <a:gd name="T87" fmla="*/ 67 h 69"/>
                <a:gd name="T88" fmla="*/ 108 w 115"/>
                <a:gd name="T89" fmla="*/ 11 h 69"/>
                <a:gd name="T90" fmla="*/ 104 w 115"/>
                <a:gd name="T91" fmla="*/ 7 h 69"/>
                <a:gd name="T92" fmla="*/ 108 w 115"/>
                <a:gd name="T93" fmla="*/ 3 h 69"/>
                <a:gd name="T94" fmla="*/ 112 w 115"/>
                <a:gd name="T95" fmla="*/ 7 h 69"/>
                <a:gd name="T96" fmla="*/ 108 w 115"/>
                <a:gd name="T97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69">
                  <a:moveTo>
                    <a:pt x="108" y="0"/>
                  </a:moveTo>
                  <a:cubicBezTo>
                    <a:pt x="105" y="0"/>
                    <a:pt x="102" y="3"/>
                    <a:pt x="102" y="7"/>
                  </a:cubicBezTo>
                  <a:cubicBezTo>
                    <a:pt x="102" y="8"/>
                    <a:pt x="102" y="9"/>
                    <a:pt x="103" y="1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5" y="56"/>
                    <a:pt x="54" y="56"/>
                    <a:pt x="53" y="56"/>
                  </a:cubicBezTo>
                  <a:cubicBezTo>
                    <a:pt x="51" y="56"/>
                    <a:pt x="50" y="56"/>
                    <a:pt x="49" y="57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3"/>
                    <a:pt x="36" y="41"/>
                    <a:pt x="36" y="40"/>
                  </a:cubicBezTo>
                  <a:cubicBezTo>
                    <a:pt x="36" y="36"/>
                    <a:pt x="33" y="33"/>
                    <a:pt x="30" y="33"/>
                  </a:cubicBezTo>
                  <a:cubicBezTo>
                    <a:pt x="26" y="33"/>
                    <a:pt x="23" y="36"/>
                    <a:pt x="23" y="40"/>
                  </a:cubicBezTo>
                  <a:cubicBezTo>
                    <a:pt x="23" y="41"/>
                    <a:pt x="24" y="43"/>
                    <a:pt x="24" y="44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0" y="56"/>
                    <a:pt x="8" y="56"/>
                    <a:pt x="7" y="56"/>
                  </a:cubicBezTo>
                  <a:cubicBezTo>
                    <a:pt x="3" y="56"/>
                    <a:pt x="0" y="59"/>
                    <a:pt x="0" y="63"/>
                  </a:cubicBezTo>
                  <a:cubicBezTo>
                    <a:pt x="0" y="66"/>
                    <a:pt x="3" y="69"/>
                    <a:pt x="7" y="69"/>
                  </a:cubicBezTo>
                  <a:cubicBezTo>
                    <a:pt x="11" y="69"/>
                    <a:pt x="14" y="66"/>
                    <a:pt x="14" y="63"/>
                  </a:cubicBezTo>
                  <a:cubicBezTo>
                    <a:pt x="14" y="61"/>
                    <a:pt x="13" y="60"/>
                    <a:pt x="13" y="59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6"/>
                    <a:pt x="28" y="47"/>
                    <a:pt x="30" y="47"/>
                  </a:cubicBezTo>
                  <a:cubicBezTo>
                    <a:pt x="31" y="47"/>
                    <a:pt x="32" y="46"/>
                    <a:pt x="33" y="45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60"/>
                    <a:pt x="46" y="61"/>
                    <a:pt x="46" y="63"/>
                  </a:cubicBezTo>
                  <a:cubicBezTo>
                    <a:pt x="46" y="66"/>
                    <a:pt x="49" y="69"/>
                    <a:pt x="53" y="69"/>
                  </a:cubicBezTo>
                  <a:cubicBezTo>
                    <a:pt x="56" y="69"/>
                    <a:pt x="59" y="66"/>
                    <a:pt x="59" y="63"/>
                  </a:cubicBezTo>
                  <a:cubicBezTo>
                    <a:pt x="59" y="61"/>
                    <a:pt x="59" y="60"/>
                    <a:pt x="58" y="59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6" y="13"/>
                    <a:pt x="107" y="13"/>
                    <a:pt x="108" y="13"/>
                  </a:cubicBezTo>
                  <a:cubicBezTo>
                    <a:pt x="112" y="13"/>
                    <a:pt x="115" y="11"/>
                    <a:pt x="115" y="7"/>
                  </a:cubicBezTo>
                  <a:cubicBezTo>
                    <a:pt x="115" y="3"/>
                    <a:pt x="112" y="0"/>
                    <a:pt x="108" y="0"/>
                  </a:cubicBezTo>
                  <a:close/>
                  <a:moveTo>
                    <a:pt x="7" y="67"/>
                  </a:moveTo>
                  <a:cubicBezTo>
                    <a:pt x="5" y="67"/>
                    <a:pt x="3" y="65"/>
                    <a:pt x="3" y="63"/>
                  </a:cubicBezTo>
                  <a:cubicBezTo>
                    <a:pt x="3" y="60"/>
                    <a:pt x="5" y="59"/>
                    <a:pt x="7" y="59"/>
                  </a:cubicBezTo>
                  <a:cubicBezTo>
                    <a:pt x="9" y="59"/>
                    <a:pt x="11" y="60"/>
                    <a:pt x="11" y="63"/>
                  </a:cubicBezTo>
                  <a:cubicBezTo>
                    <a:pt x="11" y="65"/>
                    <a:pt x="9" y="67"/>
                    <a:pt x="7" y="67"/>
                  </a:cubicBezTo>
                  <a:close/>
                  <a:moveTo>
                    <a:pt x="26" y="40"/>
                  </a:moveTo>
                  <a:cubicBezTo>
                    <a:pt x="26" y="38"/>
                    <a:pt x="28" y="36"/>
                    <a:pt x="30" y="36"/>
                  </a:cubicBezTo>
                  <a:cubicBezTo>
                    <a:pt x="32" y="36"/>
                    <a:pt x="34" y="38"/>
                    <a:pt x="34" y="40"/>
                  </a:cubicBezTo>
                  <a:cubicBezTo>
                    <a:pt x="34" y="42"/>
                    <a:pt x="32" y="44"/>
                    <a:pt x="30" y="44"/>
                  </a:cubicBezTo>
                  <a:cubicBezTo>
                    <a:pt x="28" y="44"/>
                    <a:pt x="26" y="42"/>
                    <a:pt x="26" y="40"/>
                  </a:cubicBezTo>
                  <a:close/>
                  <a:moveTo>
                    <a:pt x="53" y="67"/>
                  </a:moveTo>
                  <a:cubicBezTo>
                    <a:pt x="50" y="67"/>
                    <a:pt x="49" y="65"/>
                    <a:pt x="49" y="63"/>
                  </a:cubicBezTo>
                  <a:cubicBezTo>
                    <a:pt x="49" y="60"/>
                    <a:pt x="50" y="59"/>
                    <a:pt x="53" y="59"/>
                  </a:cubicBezTo>
                  <a:cubicBezTo>
                    <a:pt x="55" y="59"/>
                    <a:pt x="56" y="60"/>
                    <a:pt x="56" y="63"/>
                  </a:cubicBezTo>
                  <a:cubicBezTo>
                    <a:pt x="56" y="65"/>
                    <a:pt x="55" y="67"/>
                    <a:pt x="53" y="67"/>
                  </a:cubicBezTo>
                  <a:close/>
                  <a:moveTo>
                    <a:pt x="108" y="11"/>
                  </a:moveTo>
                  <a:cubicBezTo>
                    <a:pt x="106" y="11"/>
                    <a:pt x="104" y="9"/>
                    <a:pt x="104" y="7"/>
                  </a:cubicBezTo>
                  <a:cubicBezTo>
                    <a:pt x="104" y="5"/>
                    <a:pt x="106" y="3"/>
                    <a:pt x="108" y="3"/>
                  </a:cubicBezTo>
                  <a:cubicBezTo>
                    <a:pt x="110" y="3"/>
                    <a:pt x="112" y="5"/>
                    <a:pt x="112" y="7"/>
                  </a:cubicBezTo>
                  <a:cubicBezTo>
                    <a:pt x="112" y="9"/>
                    <a:pt x="110" y="11"/>
                    <a:pt x="10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7614" y="2557890"/>
            <a:ext cx="223297" cy="188845"/>
            <a:chOff x="3368676" y="4775201"/>
            <a:chExt cx="446088" cy="387350"/>
          </a:xfrm>
          <a:solidFill>
            <a:srgbClr val="982334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3514726" y="4862513"/>
              <a:ext cx="300038" cy="300038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3368676" y="4775201"/>
              <a:ext cx="195263" cy="192088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3371851" y="4967288"/>
              <a:ext cx="146050" cy="150813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28304" y="1538909"/>
            <a:ext cx="203424" cy="200788"/>
            <a:chOff x="13858875" y="6329363"/>
            <a:chExt cx="903288" cy="763588"/>
          </a:xfrm>
          <a:solidFill>
            <a:srgbClr val="982334"/>
          </a:solidFill>
        </p:grpSpPr>
        <p:sp>
          <p:nvSpPr>
            <p:cNvPr id="51" name="Freeform 57"/>
            <p:cNvSpPr>
              <a:spLocks noEditPoints="1"/>
            </p:cNvSpPr>
            <p:nvPr/>
          </p:nvSpPr>
          <p:spPr bwMode="auto">
            <a:xfrm>
              <a:off x="13858875" y="6329363"/>
              <a:ext cx="903288" cy="763588"/>
            </a:xfrm>
            <a:custGeom>
              <a:avLst/>
              <a:gdLst>
                <a:gd name="T0" fmla="*/ 187 w 200"/>
                <a:gd name="T1" fmla="*/ 112 h 169"/>
                <a:gd name="T2" fmla="*/ 187 w 200"/>
                <a:gd name="T3" fmla="*/ 13 h 169"/>
                <a:gd name="T4" fmla="*/ 174 w 200"/>
                <a:gd name="T5" fmla="*/ 0 h 169"/>
                <a:gd name="T6" fmla="*/ 26 w 200"/>
                <a:gd name="T7" fmla="*/ 0 h 169"/>
                <a:gd name="T8" fmla="*/ 13 w 200"/>
                <a:gd name="T9" fmla="*/ 13 h 169"/>
                <a:gd name="T10" fmla="*/ 13 w 200"/>
                <a:gd name="T11" fmla="*/ 112 h 169"/>
                <a:gd name="T12" fmla="*/ 0 w 200"/>
                <a:gd name="T13" fmla="*/ 155 h 169"/>
                <a:gd name="T14" fmla="*/ 8 w 200"/>
                <a:gd name="T15" fmla="*/ 169 h 169"/>
                <a:gd name="T16" fmla="*/ 192 w 200"/>
                <a:gd name="T17" fmla="*/ 169 h 169"/>
                <a:gd name="T18" fmla="*/ 200 w 200"/>
                <a:gd name="T19" fmla="*/ 155 h 169"/>
                <a:gd name="T20" fmla="*/ 187 w 200"/>
                <a:gd name="T21" fmla="*/ 112 h 169"/>
                <a:gd name="T22" fmla="*/ 26 w 200"/>
                <a:gd name="T23" fmla="*/ 13 h 169"/>
                <a:gd name="T24" fmla="*/ 174 w 200"/>
                <a:gd name="T25" fmla="*/ 13 h 169"/>
                <a:gd name="T26" fmla="*/ 174 w 200"/>
                <a:gd name="T27" fmla="*/ 112 h 169"/>
                <a:gd name="T28" fmla="*/ 26 w 200"/>
                <a:gd name="T29" fmla="*/ 112 h 169"/>
                <a:gd name="T30" fmla="*/ 26 w 200"/>
                <a:gd name="T31" fmla="*/ 13 h 169"/>
                <a:gd name="T32" fmla="*/ 76 w 200"/>
                <a:gd name="T33" fmla="*/ 142 h 169"/>
                <a:gd name="T34" fmla="*/ 76 w 200"/>
                <a:gd name="T35" fmla="*/ 142 h 169"/>
                <a:gd name="T36" fmla="*/ 18 w 200"/>
                <a:gd name="T37" fmla="*/ 142 h 169"/>
                <a:gd name="T38" fmla="*/ 23 w 200"/>
                <a:gd name="T39" fmla="*/ 126 h 169"/>
                <a:gd name="T40" fmla="*/ 78 w 200"/>
                <a:gd name="T41" fmla="*/ 126 h 169"/>
                <a:gd name="T42" fmla="*/ 76 w 200"/>
                <a:gd name="T43" fmla="*/ 142 h 169"/>
                <a:gd name="T44" fmla="*/ 78 w 200"/>
                <a:gd name="T45" fmla="*/ 142 h 169"/>
                <a:gd name="T46" fmla="*/ 81 w 200"/>
                <a:gd name="T47" fmla="*/ 126 h 169"/>
                <a:gd name="T48" fmla="*/ 119 w 200"/>
                <a:gd name="T49" fmla="*/ 126 h 169"/>
                <a:gd name="T50" fmla="*/ 122 w 200"/>
                <a:gd name="T51" fmla="*/ 142 h 169"/>
                <a:gd name="T52" fmla="*/ 78 w 200"/>
                <a:gd name="T53" fmla="*/ 142 h 169"/>
                <a:gd name="T54" fmla="*/ 124 w 200"/>
                <a:gd name="T55" fmla="*/ 142 h 169"/>
                <a:gd name="T56" fmla="*/ 124 w 200"/>
                <a:gd name="T57" fmla="*/ 142 h 169"/>
                <a:gd name="T58" fmla="*/ 122 w 200"/>
                <a:gd name="T59" fmla="*/ 126 h 169"/>
                <a:gd name="T60" fmla="*/ 177 w 200"/>
                <a:gd name="T61" fmla="*/ 126 h 169"/>
                <a:gd name="T62" fmla="*/ 182 w 200"/>
                <a:gd name="T63" fmla="*/ 142 h 169"/>
                <a:gd name="T64" fmla="*/ 124 w 200"/>
                <a:gd name="T65" fmla="*/ 14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69">
                  <a:moveTo>
                    <a:pt x="187" y="112"/>
                  </a:moveTo>
                  <a:cubicBezTo>
                    <a:pt x="187" y="13"/>
                    <a:pt x="187" y="13"/>
                    <a:pt x="187" y="13"/>
                  </a:cubicBezTo>
                  <a:cubicBezTo>
                    <a:pt x="187" y="6"/>
                    <a:pt x="181" y="0"/>
                    <a:pt x="17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3" y="6"/>
                    <a:pt x="13" y="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200" y="155"/>
                    <a:pt x="200" y="155"/>
                    <a:pt x="200" y="155"/>
                  </a:cubicBezTo>
                  <a:lnTo>
                    <a:pt x="187" y="112"/>
                  </a:lnTo>
                  <a:close/>
                  <a:moveTo>
                    <a:pt x="26" y="13"/>
                  </a:moveTo>
                  <a:cubicBezTo>
                    <a:pt x="174" y="13"/>
                    <a:pt x="174" y="13"/>
                    <a:pt x="174" y="13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26" y="112"/>
                    <a:pt x="26" y="112"/>
                    <a:pt x="26" y="112"/>
                  </a:cubicBezTo>
                  <a:lnTo>
                    <a:pt x="26" y="13"/>
                  </a:lnTo>
                  <a:close/>
                  <a:moveTo>
                    <a:pt x="76" y="142"/>
                  </a:moveTo>
                  <a:cubicBezTo>
                    <a:pt x="76" y="142"/>
                    <a:pt x="76" y="142"/>
                    <a:pt x="76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6" y="142"/>
                  </a:lnTo>
                  <a:close/>
                  <a:moveTo>
                    <a:pt x="78" y="142"/>
                  </a:moveTo>
                  <a:cubicBezTo>
                    <a:pt x="81" y="126"/>
                    <a:pt x="81" y="126"/>
                    <a:pt x="81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2" y="142"/>
                    <a:pt x="122" y="142"/>
                    <a:pt x="122" y="142"/>
                  </a:cubicBezTo>
                  <a:lnTo>
                    <a:pt x="78" y="142"/>
                  </a:lnTo>
                  <a:close/>
                  <a:moveTo>
                    <a:pt x="124" y="142"/>
                  </a:moveTo>
                  <a:cubicBezTo>
                    <a:pt x="124" y="142"/>
                    <a:pt x="124" y="142"/>
                    <a:pt x="124" y="142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82" y="142"/>
                    <a:pt x="182" y="142"/>
                    <a:pt x="182" y="142"/>
                  </a:cubicBezTo>
                  <a:lnTo>
                    <a:pt x="124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8"/>
            <p:cNvSpPr>
              <a:spLocks noEditPoints="1"/>
            </p:cNvSpPr>
            <p:nvPr/>
          </p:nvSpPr>
          <p:spPr bwMode="auto">
            <a:xfrm>
              <a:off x="14035088" y="6464300"/>
              <a:ext cx="519113" cy="312738"/>
            </a:xfrm>
            <a:custGeom>
              <a:avLst/>
              <a:gdLst>
                <a:gd name="T0" fmla="*/ 108 w 115"/>
                <a:gd name="T1" fmla="*/ 0 h 69"/>
                <a:gd name="T2" fmla="*/ 102 w 115"/>
                <a:gd name="T3" fmla="*/ 7 h 69"/>
                <a:gd name="T4" fmla="*/ 103 w 115"/>
                <a:gd name="T5" fmla="*/ 11 h 69"/>
                <a:gd name="T6" fmla="*/ 56 w 115"/>
                <a:gd name="T7" fmla="*/ 57 h 69"/>
                <a:gd name="T8" fmla="*/ 53 w 115"/>
                <a:gd name="T9" fmla="*/ 56 h 69"/>
                <a:gd name="T10" fmla="*/ 49 w 115"/>
                <a:gd name="T11" fmla="*/ 57 h 69"/>
                <a:gd name="T12" fmla="*/ 35 w 115"/>
                <a:gd name="T13" fmla="*/ 44 h 69"/>
                <a:gd name="T14" fmla="*/ 36 w 115"/>
                <a:gd name="T15" fmla="*/ 40 h 69"/>
                <a:gd name="T16" fmla="*/ 30 w 115"/>
                <a:gd name="T17" fmla="*/ 33 h 69"/>
                <a:gd name="T18" fmla="*/ 23 w 115"/>
                <a:gd name="T19" fmla="*/ 40 h 69"/>
                <a:gd name="T20" fmla="*/ 24 w 115"/>
                <a:gd name="T21" fmla="*/ 44 h 69"/>
                <a:gd name="T22" fmla="*/ 11 w 115"/>
                <a:gd name="T23" fmla="*/ 57 h 69"/>
                <a:gd name="T24" fmla="*/ 7 w 115"/>
                <a:gd name="T25" fmla="*/ 56 h 69"/>
                <a:gd name="T26" fmla="*/ 0 w 115"/>
                <a:gd name="T27" fmla="*/ 63 h 69"/>
                <a:gd name="T28" fmla="*/ 7 w 115"/>
                <a:gd name="T29" fmla="*/ 69 h 69"/>
                <a:gd name="T30" fmla="*/ 14 w 115"/>
                <a:gd name="T31" fmla="*/ 63 h 69"/>
                <a:gd name="T32" fmla="*/ 13 w 115"/>
                <a:gd name="T33" fmla="*/ 59 h 69"/>
                <a:gd name="T34" fmla="*/ 26 w 115"/>
                <a:gd name="T35" fmla="*/ 45 h 69"/>
                <a:gd name="T36" fmla="*/ 30 w 115"/>
                <a:gd name="T37" fmla="*/ 47 h 69"/>
                <a:gd name="T38" fmla="*/ 33 w 115"/>
                <a:gd name="T39" fmla="*/ 45 h 69"/>
                <a:gd name="T40" fmla="*/ 47 w 115"/>
                <a:gd name="T41" fmla="*/ 59 h 69"/>
                <a:gd name="T42" fmla="*/ 46 w 115"/>
                <a:gd name="T43" fmla="*/ 63 h 69"/>
                <a:gd name="T44" fmla="*/ 53 w 115"/>
                <a:gd name="T45" fmla="*/ 69 h 69"/>
                <a:gd name="T46" fmla="*/ 59 w 115"/>
                <a:gd name="T47" fmla="*/ 63 h 69"/>
                <a:gd name="T48" fmla="*/ 58 w 115"/>
                <a:gd name="T49" fmla="*/ 59 h 69"/>
                <a:gd name="T50" fmla="*/ 105 w 115"/>
                <a:gd name="T51" fmla="*/ 12 h 69"/>
                <a:gd name="T52" fmla="*/ 108 w 115"/>
                <a:gd name="T53" fmla="*/ 13 h 69"/>
                <a:gd name="T54" fmla="*/ 115 w 115"/>
                <a:gd name="T55" fmla="*/ 7 h 69"/>
                <a:gd name="T56" fmla="*/ 108 w 115"/>
                <a:gd name="T57" fmla="*/ 0 h 69"/>
                <a:gd name="T58" fmla="*/ 7 w 115"/>
                <a:gd name="T59" fmla="*/ 67 h 69"/>
                <a:gd name="T60" fmla="*/ 3 w 115"/>
                <a:gd name="T61" fmla="*/ 63 h 69"/>
                <a:gd name="T62" fmla="*/ 7 w 115"/>
                <a:gd name="T63" fmla="*/ 59 h 69"/>
                <a:gd name="T64" fmla="*/ 11 w 115"/>
                <a:gd name="T65" fmla="*/ 63 h 69"/>
                <a:gd name="T66" fmla="*/ 7 w 115"/>
                <a:gd name="T67" fmla="*/ 67 h 69"/>
                <a:gd name="T68" fmla="*/ 26 w 115"/>
                <a:gd name="T69" fmla="*/ 40 h 69"/>
                <a:gd name="T70" fmla="*/ 30 w 115"/>
                <a:gd name="T71" fmla="*/ 36 h 69"/>
                <a:gd name="T72" fmla="*/ 34 w 115"/>
                <a:gd name="T73" fmla="*/ 40 h 69"/>
                <a:gd name="T74" fmla="*/ 30 w 115"/>
                <a:gd name="T75" fmla="*/ 44 h 69"/>
                <a:gd name="T76" fmla="*/ 26 w 115"/>
                <a:gd name="T77" fmla="*/ 40 h 69"/>
                <a:gd name="T78" fmla="*/ 53 w 115"/>
                <a:gd name="T79" fmla="*/ 67 h 69"/>
                <a:gd name="T80" fmla="*/ 49 w 115"/>
                <a:gd name="T81" fmla="*/ 63 h 69"/>
                <a:gd name="T82" fmla="*/ 53 w 115"/>
                <a:gd name="T83" fmla="*/ 59 h 69"/>
                <a:gd name="T84" fmla="*/ 56 w 115"/>
                <a:gd name="T85" fmla="*/ 63 h 69"/>
                <a:gd name="T86" fmla="*/ 53 w 115"/>
                <a:gd name="T87" fmla="*/ 67 h 69"/>
                <a:gd name="T88" fmla="*/ 108 w 115"/>
                <a:gd name="T89" fmla="*/ 11 h 69"/>
                <a:gd name="T90" fmla="*/ 104 w 115"/>
                <a:gd name="T91" fmla="*/ 7 h 69"/>
                <a:gd name="T92" fmla="*/ 108 w 115"/>
                <a:gd name="T93" fmla="*/ 3 h 69"/>
                <a:gd name="T94" fmla="*/ 112 w 115"/>
                <a:gd name="T95" fmla="*/ 7 h 69"/>
                <a:gd name="T96" fmla="*/ 108 w 115"/>
                <a:gd name="T97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69">
                  <a:moveTo>
                    <a:pt x="108" y="0"/>
                  </a:moveTo>
                  <a:cubicBezTo>
                    <a:pt x="105" y="0"/>
                    <a:pt x="102" y="3"/>
                    <a:pt x="102" y="7"/>
                  </a:cubicBezTo>
                  <a:cubicBezTo>
                    <a:pt x="102" y="8"/>
                    <a:pt x="102" y="9"/>
                    <a:pt x="103" y="1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5" y="56"/>
                    <a:pt x="54" y="56"/>
                    <a:pt x="53" y="56"/>
                  </a:cubicBezTo>
                  <a:cubicBezTo>
                    <a:pt x="51" y="56"/>
                    <a:pt x="50" y="56"/>
                    <a:pt x="49" y="57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3"/>
                    <a:pt x="36" y="41"/>
                    <a:pt x="36" y="40"/>
                  </a:cubicBezTo>
                  <a:cubicBezTo>
                    <a:pt x="36" y="36"/>
                    <a:pt x="33" y="33"/>
                    <a:pt x="30" y="33"/>
                  </a:cubicBezTo>
                  <a:cubicBezTo>
                    <a:pt x="26" y="33"/>
                    <a:pt x="23" y="36"/>
                    <a:pt x="23" y="40"/>
                  </a:cubicBezTo>
                  <a:cubicBezTo>
                    <a:pt x="23" y="41"/>
                    <a:pt x="24" y="43"/>
                    <a:pt x="24" y="44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0" y="56"/>
                    <a:pt x="8" y="56"/>
                    <a:pt x="7" y="56"/>
                  </a:cubicBezTo>
                  <a:cubicBezTo>
                    <a:pt x="3" y="56"/>
                    <a:pt x="0" y="59"/>
                    <a:pt x="0" y="63"/>
                  </a:cubicBezTo>
                  <a:cubicBezTo>
                    <a:pt x="0" y="66"/>
                    <a:pt x="3" y="69"/>
                    <a:pt x="7" y="69"/>
                  </a:cubicBezTo>
                  <a:cubicBezTo>
                    <a:pt x="11" y="69"/>
                    <a:pt x="14" y="66"/>
                    <a:pt x="14" y="63"/>
                  </a:cubicBezTo>
                  <a:cubicBezTo>
                    <a:pt x="14" y="61"/>
                    <a:pt x="13" y="60"/>
                    <a:pt x="13" y="59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6"/>
                    <a:pt x="28" y="47"/>
                    <a:pt x="30" y="47"/>
                  </a:cubicBezTo>
                  <a:cubicBezTo>
                    <a:pt x="31" y="47"/>
                    <a:pt x="32" y="46"/>
                    <a:pt x="33" y="45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60"/>
                    <a:pt x="46" y="61"/>
                    <a:pt x="46" y="63"/>
                  </a:cubicBezTo>
                  <a:cubicBezTo>
                    <a:pt x="46" y="66"/>
                    <a:pt x="49" y="69"/>
                    <a:pt x="53" y="69"/>
                  </a:cubicBezTo>
                  <a:cubicBezTo>
                    <a:pt x="56" y="69"/>
                    <a:pt x="59" y="66"/>
                    <a:pt x="59" y="63"/>
                  </a:cubicBezTo>
                  <a:cubicBezTo>
                    <a:pt x="59" y="61"/>
                    <a:pt x="59" y="60"/>
                    <a:pt x="58" y="59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6" y="13"/>
                    <a:pt x="107" y="13"/>
                    <a:pt x="108" y="13"/>
                  </a:cubicBezTo>
                  <a:cubicBezTo>
                    <a:pt x="112" y="13"/>
                    <a:pt x="115" y="11"/>
                    <a:pt x="115" y="7"/>
                  </a:cubicBezTo>
                  <a:cubicBezTo>
                    <a:pt x="115" y="3"/>
                    <a:pt x="112" y="0"/>
                    <a:pt x="108" y="0"/>
                  </a:cubicBezTo>
                  <a:close/>
                  <a:moveTo>
                    <a:pt x="7" y="67"/>
                  </a:moveTo>
                  <a:cubicBezTo>
                    <a:pt x="5" y="67"/>
                    <a:pt x="3" y="65"/>
                    <a:pt x="3" y="63"/>
                  </a:cubicBezTo>
                  <a:cubicBezTo>
                    <a:pt x="3" y="60"/>
                    <a:pt x="5" y="59"/>
                    <a:pt x="7" y="59"/>
                  </a:cubicBezTo>
                  <a:cubicBezTo>
                    <a:pt x="9" y="59"/>
                    <a:pt x="11" y="60"/>
                    <a:pt x="11" y="63"/>
                  </a:cubicBezTo>
                  <a:cubicBezTo>
                    <a:pt x="11" y="65"/>
                    <a:pt x="9" y="67"/>
                    <a:pt x="7" y="67"/>
                  </a:cubicBezTo>
                  <a:close/>
                  <a:moveTo>
                    <a:pt x="26" y="40"/>
                  </a:moveTo>
                  <a:cubicBezTo>
                    <a:pt x="26" y="38"/>
                    <a:pt x="28" y="36"/>
                    <a:pt x="30" y="36"/>
                  </a:cubicBezTo>
                  <a:cubicBezTo>
                    <a:pt x="32" y="36"/>
                    <a:pt x="34" y="38"/>
                    <a:pt x="34" y="40"/>
                  </a:cubicBezTo>
                  <a:cubicBezTo>
                    <a:pt x="34" y="42"/>
                    <a:pt x="32" y="44"/>
                    <a:pt x="30" y="44"/>
                  </a:cubicBezTo>
                  <a:cubicBezTo>
                    <a:pt x="28" y="44"/>
                    <a:pt x="26" y="42"/>
                    <a:pt x="26" y="40"/>
                  </a:cubicBezTo>
                  <a:close/>
                  <a:moveTo>
                    <a:pt x="53" y="67"/>
                  </a:moveTo>
                  <a:cubicBezTo>
                    <a:pt x="50" y="67"/>
                    <a:pt x="49" y="65"/>
                    <a:pt x="49" y="63"/>
                  </a:cubicBezTo>
                  <a:cubicBezTo>
                    <a:pt x="49" y="60"/>
                    <a:pt x="50" y="59"/>
                    <a:pt x="53" y="59"/>
                  </a:cubicBezTo>
                  <a:cubicBezTo>
                    <a:pt x="55" y="59"/>
                    <a:pt x="56" y="60"/>
                    <a:pt x="56" y="63"/>
                  </a:cubicBezTo>
                  <a:cubicBezTo>
                    <a:pt x="56" y="65"/>
                    <a:pt x="55" y="67"/>
                    <a:pt x="53" y="67"/>
                  </a:cubicBezTo>
                  <a:close/>
                  <a:moveTo>
                    <a:pt x="108" y="11"/>
                  </a:moveTo>
                  <a:cubicBezTo>
                    <a:pt x="106" y="11"/>
                    <a:pt x="104" y="9"/>
                    <a:pt x="104" y="7"/>
                  </a:cubicBezTo>
                  <a:cubicBezTo>
                    <a:pt x="104" y="5"/>
                    <a:pt x="106" y="3"/>
                    <a:pt x="108" y="3"/>
                  </a:cubicBezTo>
                  <a:cubicBezTo>
                    <a:pt x="110" y="3"/>
                    <a:pt x="112" y="5"/>
                    <a:pt x="112" y="7"/>
                  </a:cubicBezTo>
                  <a:cubicBezTo>
                    <a:pt x="112" y="9"/>
                    <a:pt x="110" y="11"/>
                    <a:pt x="10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08961" y="2077657"/>
            <a:ext cx="225292" cy="216820"/>
            <a:chOff x="5808663" y="3405188"/>
            <a:chExt cx="749299" cy="749300"/>
          </a:xfrm>
          <a:solidFill>
            <a:srgbClr val="982334"/>
          </a:solidFill>
        </p:grpSpPr>
        <p:sp>
          <p:nvSpPr>
            <p:cNvPr id="58" name="Freeform 6"/>
            <p:cNvSpPr>
              <a:spLocks noEditPoints="1"/>
            </p:cNvSpPr>
            <p:nvPr/>
          </p:nvSpPr>
          <p:spPr bwMode="auto">
            <a:xfrm>
              <a:off x="6092825" y="3405188"/>
              <a:ext cx="465137" cy="465138"/>
            </a:xfrm>
            <a:custGeom>
              <a:avLst/>
              <a:gdLst>
                <a:gd name="T0" fmla="*/ 92 w 124"/>
                <a:gd name="T1" fmla="*/ 32 h 124"/>
                <a:gd name="T2" fmla="*/ 87 w 124"/>
                <a:gd name="T3" fmla="*/ 0 h 124"/>
                <a:gd name="T4" fmla="*/ 61 w 124"/>
                <a:gd name="T5" fmla="*/ 26 h 124"/>
                <a:gd name="T6" fmla="*/ 55 w 124"/>
                <a:gd name="T7" fmla="*/ 44 h 124"/>
                <a:gd name="T8" fmla="*/ 58 w 124"/>
                <a:gd name="T9" fmla="*/ 60 h 124"/>
                <a:gd name="T10" fmla="*/ 53 w 124"/>
                <a:gd name="T11" fmla="*/ 65 h 124"/>
                <a:gd name="T12" fmla="*/ 26 w 124"/>
                <a:gd name="T13" fmla="*/ 92 h 124"/>
                <a:gd name="T14" fmla="*/ 17 w 124"/>
                <a:gd name="T15" fmla="*/ 90 h 124"/>
                <a:gd name="T16" fmla="*/ 0 w 124"/>
                <a:gd name="T17" fmla="*/ 107 h 124"/>
                <a:gd name="T18" fmla="*/ 17 w 124"/>
                <a:gd name="T19" fmla="*/ 124 h 124"/>
                <a:gd name="T20" fmla="*/ 34 w 124"/>
                <a:gd name="T21" fmla="*/ 107 h 124"/>
                <a:gd name="T22" fmla="*/ 32 w 124"/>
                <a:gd name="T23" fmla="*/ 98 h 124"/>
                <a:gd name="T24" fmla="*/ 60 w 124"/>
                <a:gd name="T25" fmla="*/ 71 h 124"/>
                <a:gd name="T26" fmla="*/ 64 w 124"/>
                <a:gd name="T27" fmla="*/ 66 h 124"/>
                <a:gd name="T28" fmla="*/ 80 w 124"/>
                <a:gd name="T29" fmla="*/ 69 h 124"/>
                <a:gd name="T30" fmla="*/ 98 w 124"/>
                <a:gd name="T31" fmla="*/ 63 h 124"/>
                <a:gd name="T32" fmla="*/ 124 w 124"/>
                <a:gd name="T33" fmla="*/ 37 h 124"/>
                <a:gd name="T34" fmla="*/ 92 w 124"/>
                <a:gd name="T35" fmla="*/ 32 h 124"/>
                <a:gd name="T36" fmla="*/ 81 w 124"/>
                <a:gd name="T37" fmla="*/ 20 h 124"/>
                <a:gd name="T38" fmla="*/ 83 w 124"/>
                <a:gd name="T39" fmla="*/ 35 h 124"/>
                <a:gd name="T40" fmla="*/ 76 w 124"/>
                <a:gd name="T41" fmla="*/ 41 h 124"/>
                <a:gd name="T42" fmla="*/ 74 w 124"/>
                <a:gd name="T43" fmla="*/ 27 h 124"/>
                <a:gd name="T44" fmla="*/ 81 w 124"/>
                <a:gd name="T45" fmla="*/ 20 h 124"/>
                <a:gd name="T46" fmla="*/ 65 w 124"/>
                <a:gd name="T47" fmla="*/ 42 h 124"/>
                <a:gd name="T48" fmla="*/ 68 w 124"/>
                <a:gd name="T49" fmla="*/ 33 h 124"/>
                <a:gd name="T50" fmla="*/ 71 w 124"/>
                <a:gd name="T51" fmla="*/ 29 h 124"/>
                <a:gd name="T52" fmla="*/ 73 w 124"/>
                <a:gd name="T53" fmla="*/ 44 h 124"/>
                <a:gd name="T54" fmla="*/ 66 w 124"/>
                <a:gd name="T55" fmla="*/ 51 h 124"/>
                <a:gd name="T56" fmla="*/ 65 w 124"/>
                <a:gd name="T57" fmla="*/ 42 h 124"/>
                <a:gd name="T58" fmla="*/ 91 w 124"/>
                <a:gd name="T59" fmla="*/ 56 h 124"/>
                <a:gd name="T60" fmla="*/ 82 w 124"/>
                <a:gd name="T61" fmla="*/ 59 h 124"/>
                <a:gd name="T62" fmla="*/ 73 w 124"/>
                <a:gd name="T63" fmla="*/ 58 h 124"/>
                <a:gd name="T64" fmla="*/ 79 w 124"/>
                <a:gd name="T65" fmla="*/ 51 h 124"/>
                <a:gd name="T66" fmla="*/ 94 w 124"/>
                <a:gd name="T67" fmla="*/ 53 h 124"/>
                <a:gd name="T68" fmla="*/ 91 w 124"/>
                <a:gd name="T69" fmla="*/ 56 h 124"/>
                <a:gd name="T70" fmla="*/ 97 w 124"/>
                <a:gd name="T71" fmla="*/ 51 h 124"/>
                <a:gd name="T72" fmla="*/ 82 w 124"/>
                <a:gd name="T73" fmla="*/ 48 h 124"/>
                <a:gd name="T74" fmla="*/ 89 w 124"/>
                <a:gd name="T75" fmla="*/ 41 h 124"/>
                <a:gd name="T76" fmla="*/ 104 w 124"/>
                <a:gd name="T77" fmla="*/ 43 h 124"/>
                <a:gd name="T78" fmla="*/ 97 w 124"/>
                <a:gd name="T79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92" y="3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7" y="31"/>
                    <a:pt x="54" y="37"/>
                    <a:pt x="55" y="44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3" y="90"/>
                    <a:pt x="20" y="90"/>
                    <a:pt x="17" y="90"/>
                  </a:cubicBezTo>
                  <a:cubicBezTo>
                    <a:pt x="8" y="90"/>
                    <a:pt x="0" y="97"/>
                    <a:pt x="0" y="107"/>
                  </a:cubicBezTo>
                  <a:cubicBezTo>
                    <a:pt x="0" y="116"/>
                    <a:pt x="8" y="124"/>
                    <a:pt x="17" y="124"/>
                  </a:cubicBezTo>
                  <a:cubicBezTo>
                    <a:pt x="27" y="124"/>
                    <a:pt x="34" y="116"/>
                    <a:pt x="34" y="107"/>
                  </a:cubicBezTo>
                  <a:cubicBezTo>
                    <a:pt x="34" y="104"/>
                    <a:pt x="34" y="101"/>
                    <a:pt x="32" y="98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7" y="70"/>
                    <a:pt x="93" y="67"/>
                    <a:pt x="98" y="63"/>
                  </a:cubicBezTo>
                  <a:cubicBezTo>
                    <a:pt x="124" y="37"/>
                    <a:pt x="124" y="37"/>
                    <a:pt x="124" y="37"/>
                  </a:cubicBezTo>
                  <a:lnTo>
                    <a:pt x="92" y="32"/>
                  </a:lnTo>
                  <a:close/>
                  <a:moveTo>
                    <a:pt x="81" y="20"/>
                  </a:moveTo>
                  <a:cubicBezTo>
                    <a:pt x="83" y="35"/>
                    <a:pt x="83" y="35"/>
                    <a:pt x="83" y="3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4" y="27"/>
                    <a:pt x="74" y="27"/>
                    <a:pt x="74" y="27"/>
                  </a:cubicBezTo>
                  <a:lnTo>
                    <a:pt x="81" y="20"/>
                  </a:lnTo>
                  <a:close/>
                  <a:moveTo>
                    <a:pt x="65" y="42"/>
                  </a:moveTo>
                  <a:cubicBezTo>
                    <a:pt x="64" y="39"/>
                    <a:pt x="65" y="35"/>
                    <a:pt x="68" y="33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66" y="51"/>
                    <a:pt x="66" y="51"/>
                    <a:pt x="66" y="51"/>
                  </a:cubicBezTo>
                  <a:lnTo>
                    <a:pt x="65" y="42"/>
                  </a:lnTo>
                  <a:close/>
                  <a:moveTo>
                    <a:pt x="91" y="56"/>
                  </a:moveTo>
                  <a:cubicBezTo>
                    <a:pt x="89" y="59"/>
                    <a:pt x="85" y="60"/>
                    <a:pt x="82" y="59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94" y="53"/>
                    <a:pt x="94" y="53"/>
                    <a:pt x="94" y="53"/>
                  </a:cubicBezTo>
                  <a:lnTo>
                    <a:pt x="91" y="56"/>
                  </a:lnTo>
                  <a:close/>
                  <a:moveTo>
                    <a:pt x="97" y="51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104" y="43"/>
                    <a:pt x="104" y="43"/>
                    <a:pt x="104" y="43"/>
                  </a:cubicBezTo>
                  <a:lnTo>
                    <a:pt x="97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5808663" y="3452813"/>
              <a:ext cx="701675" cy="701675"/>
            </a:xfrm>
            <a:custGeom>
              <a:avLst/>
              <a:gdLst>
                <a:gd name="T0" fmla="*/ 166 w 187"/>
                <a:gd name="T1" fmla="*/ 64 h 187"/>
                <a:gd name="T2" fmla="*/ 172 w 187"/>
                <a:gd name="T3" fmla="*/ 94 h 187"/>
                <a:gd name="T4" fmla="*/ 93 w 187"/>
                <a:gd name="T5" fmla="*/ 172 h 187"/>
                <a:gd name="T6" fmla="*/ 15 w 187"/>
                <a:gd name="T7" fmla="*/ 94 h 187"/>
                <a:gd name="T8" fmla="*/ 93 w 187"/>
                <a:gd name="T9" fmla="*/ 16 h 187"/>
                <a:gd name="T10" fmla="*/ 123 w 187"/>
                <a:gd name="T11" fmla="*/ 21 h 187"/>
                <a:gd name="T12" fmla="*/ 130 w 187"/>
                <a:gd name="T13" fmla="*/ 7 h 187"/>
                <a:gd name="T14" fmla="*/ 93 w 187"/>
                <a:gd name="T15" fmla="*/ 0 h 187"/>
                <a:gd name="T16" fmla="*/ 0 w 187"/>
                <a:gd name="T17" fmla="*/ 94 h 187"/>
                <a:gd name="T18" fmla="*/ 93 w 187"/>
                <a:gd name="T19" fmla="*/ 187 h 187"/>
                <a:gd name="T20" fmla="*/ 187 w 187"/>
                <a:gd name="T21" fmla="*/ 94 h 187"/>
                <a:gd name="T22" fmla="*/ 180 w 187"/>
                <a:gd name="T23" fmla="*/ 57 h 187"/>
                <a:gd name="T24" fmla="*/ 166 w 187"/>
                <a:gd name="T25" fmla="*/ 6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87">
                  <a:moveTo>
                    <a:pt x="166" y="64"/>
                  </a:moveTo>
                  <a:cubicBezTo>
                    <a:pt x="169" y="73"/>
                    <a:pt x="172" y="83"/>
                    <a:pt x="172" y="94"/>
                  </a:cubicBezTo>
                  <a:cubicBezTo>
                    <a:pt x="172" y="137"/>
                    <a:pt x="136" y="172"/>
                    <a:pt x="93" y="172"/>
                  </a:cubicBezTo>
                  <a:cubicBezTo>
                    <a:pt x="50" y="172"/>
                    <a:pt x="15" y="137"/>
                    <a:pt x="15" y="94"/>
                  </a:cubicBezTo>
                  <a:cubicBezTo>
                    <a:pt x="15" y="51"/>
                    <a:pt x="50" y="16"/>
                    <a:pt x="93" y="16"/>
                  </a:cubicBezTo>
                  <a:cubicBezTo>
                    <a:pt x="104" y="16"/>
                    <a:pt x="114" y="18"/>
                    <a:pt x="123" y="21"/>
                  </a:cubicBezTo>
                  <a:cubicBezTo>
                    <a:pt x="124" y="16"/>
                    <a:pt x="126" y="11"/>
                    <a:pt x="130" y="7"/>
                  </a:cubicBezTo>
                  <a:cubicBezTo>
                    <a:pt x="119" y="3"/>
                    <a:pt x="106" y="0"/>
                    <a:pt x="93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4"/>
                  </a:cubicBezTo>
                  <a:cubicBezTo>
                    <a:pt x="187" y="81"/>
                    <a:pt x="184" y="68"/>
                    <a:pt x="180" y="57"/>
                  </a:cubicBezTo>
                  <a:cubicBezTo>
                    <a:pt x="176" y="61"/>
                    <a:pt x="171" y="63"/>
                    <a:pt x="16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5954713" y="3600450"/>
              <a:ext cx="407987" cy="407988"/>
            </a:xfrm>
            <a:custGeom>
              <a:avLst/>
              <a:gdLst>
                <a:gd name="T0" fmla="*/ 90 w 109"/>
                <a:gd name="T1" fmla="*/ 39 h 109"/>
                <a:gd name="T2" fmla="*/ 93 w 109"/>
                <a:gd name="T3" fmla="*/ 55 h 109"/>
                <a:gd name="T4" fmla="*/ 54 w 109"/>
                <a:gd name="T5" fmla="*/ 94 h 109"/>
                <a:gd name="T6" fmla="*/ 15 w 109"/>
                <a:gd name="T7" fmla="*/ 55 h 109"/>
                <a:gd name="T8" fmla="*/ 54 w 109"/>
                <a:gd name="T9" fmla="*/ 16 h 109"/>
                <a:gd name="T10" fmla="*/ 70 w 109"/>
                <a:gd name="T11" fmla="*/ 19 h 109"/>
                <a:gd name="T12" fmla="*/ 82 w 109"/>
                <a:gd name="T13" fmla="*/ 7 h 109"/>
                <a:gd name="T14" fmla="*/ 54 w 109"/>
                <a:gd name="T15" fmla="*/ 0 h 109"/>
                <a:gd name="T16" fmla="*/ 0 w 109"/>
                <a:gd name="T17" fmla="*/ 55 h 109"/>
                <a:gd name="T18" fmla="*/ 54 w 109"/>
                <a:gd name="T19" fmla="*/ 109 h 109"/>
                <a:gd name="T20" fmla="*/ 109 w 109"/>
                <a:gd name="T21" fmla="*/ 55 h 109"/>
                <a:gd name="T22" fmla="*/ 102 w 109"/>
                <a:gd name="T23" fmla="*/ 27 h 109"/>
                <a:gd name="T24" fmla="*/ 90 w 109"/>
                <a:gd name="T25" fmla="*/ 3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9">
                  <a:moveTo>
                    <a:pt x="90" y="39"/>
                  </a:moveTo>
                  <a:cubicBezTo>
                    <a:pt x="92" y="44"/>
                    <a:pt x="93" y="49"/>
                    <a:pt x="93" y="55"/>
                  </a:cubicBezTo>
                  <a:cubicBezTo>
                    <a:pt x="93" y="76"/>
                    <a:pt x="76" y="94"/>
                    <a:pt x="54" y="94"/>
                  </a:cubicBezTo>
                  <a:cubicBezTo>
                    <a:pt x="33" y="94"/>
                    <a:pt x="15" y="76"/>
                    <a:pt x="15" y="55"/>
                  </a:cubicBezTo>
                  <a:cubicBezTo>
                    <a:pt x="15" y="33"/>
                    <a:pt x="33" y="16"/>
                    <a:pt x="54" y="16"/>
                  </a:cubicBezTo>
                  <a:cubicBezTo>
                    <a:pt x="60" y="16"/>
                    <a:pt x="65" y="17"/>
                    <a:pt x="70" y="19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4" y="3"/>
                    <a:pt x="64" y="0"/>
                    <a:pt x="54" y="0"/>
                  </a:cubicBezTo>
                  <a:cubicBezTo>
                    <a:pt x="24" y="0"/>
                    <a:pt x="0" y="24"/>
                    <a:pt x="0" y="55"/>
                  </a:cubicBezTo>
                  <a:cubicBezTo>
                    <a:pt x="0" y="85"/>
                    <a:pt x="24" y="109"/>
                    <a:pt x="54" y="109"/>
                  </a:cubicBezTo>
                  <a:cubicBezTo>
                    <a:pt x="85" y="109"/>
                    <a:pt x="109" y="85"/>
                    <a:pt x="109" y="55"/>
                  </a:cubicBezTo>
                  <a:cubicBezTo>
                    <a:pt x="109" y="45"/>
                    <a:pt x="106" y="35"/>
                    <a:pt x="102" y="27"/>
                  </a:cubicBezTo>
                  <a:lnTo>
                    <a:pt x="9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05220" y="1533622"/>
            <a:ext cx="225292" cy="216820"/>
            <a:chOff x="5808663" y="3405188"/>
            <a:chExt cx="749299" cy="749300"/>
          </a:xfrm>
          <a:solidFill>
            <a:srgbClr val="982334"/>
          </a:solidFill>
        </p:grpSpPr>
        <p:sp>
          <p:nvSpPr>
            <p:cNvPr id="65" name="Freeform 6"/>
            <p:cNvSpPr>
              <a:spLocks noEditPoints="1"/>
            </p:cNvSpPr>
            <p:nvPr/>
          </p:nvSpPr>
          <p:spPr bwMode="auto">
            <a:xfrm>
              <a:off x="6092825" y="3405188"/>
              <a:ext cx="465137" cy="465138"/>
            </a:xfrm>
            <a:custGeom>
              <a:avLst/>
              <a:gdLst>
                <a:gd name="T0" fmla="*/ 92 w 124"/>
                <a:gd name="T1" fmla="*/ 32 h 124"/>
                <a:gd name="T2" fmla="*/ 87 w 124"/>
                <a:gd name="T3" fmla="*/ 0 h 124"/>
                <a:gd name="T4" fmla="*/ 61 w 124"/>
                <a:gd name="T5" fmla="*/ 26 h 124"/>
                <a:gd name="T6" fmla="*/ 55 w 124"/>
                <a:gd name="T7" fmla="*/ 44 h 124"/>
                <a:gd name="T8" fmla="*/ 58 w 124"/>
                <a:gd name="T9" fmla="*/ 60 h 124"/>
                <a:gd name="T10" fmla="*/ 53 w 124"/>
                <a:gd name="T11" fmla="*/ 65 h 124"/>
                <a:gd name="T12" fmla="*/ 26 w 124"/>
                <a:gd name="T13" fmla="*/ 92 h 124"/>
                <a:gd name="T14" fmla="*/ 17 w 124"/>
                <a:gd name="T15" fmla="*/ 90 h 124"/>
                <a:gd name="T16" fmla="*/ 0 w 124"/>
                <a:gd name="T17" fmla="*/ 107 h 124"/>
                <a:gd name="T18" fmla="*/ 17 w 124"/>
                <a:gd name="T19" fmla="*/ 124 h 124"/>
                <a:gd name="T20" fmla="*/ 34 w 124"/>
                <a:gd name="T21" fmla="*/ 107 h 124"/>
                <a:gd name="T22" fmla="*/ 32 w 124"/>
                <a:gd name="T23" fmla="*/ 98 h 124"/>
                <a:gd name="T24" fmla="*/ 60 w 124"/>
                <a:gd name="T25" fmla="*/ 71 h 124"/>
                <a:gd name="T26" fmla="*/ 64 w 124"/>
                <a:gd name="T27" fmla="*/ 66 h 124"/>
                <a:gd name="T28" fmla="*/ 80 w 124"/>
                <a:gd name="T29" fmla="*/ 69 h 124"/>
                <a:gd name="T30" fmla="*/ 98 w 124"/>
                <a:gd name="T31" fmla="*/ 63 h 124"/>
                <a:gd name="T32" fmla="*/ 124 w 124"/>
                <a:gd name="T33" fmla="*/ 37 h 124"/>
                <a:gd name="T34" fmla="*/ 92 w 124"/>
                <a:gd name="T35" fmla="*/ 32 h 124"/>
                <a:gd name="T36" fmla="*/ 81 w 124"/>
                <a:gd name="T37" fmla="*/ 20 h 124"/>
                <a:gd name="T38" fmla="*/ 83 w 124"/>
                <a:gd name="T39" fmla="*/ 35 h 124"/>
                <a:gd name="T40" fmla="*/ 76 w 124"/>
                <a:gd name="T41" fmla="*/ 41 h 124"/>
                <a:gd name="T42" fmla="*/ 74 w 124"/>
                <a:gd name="T43" fmla="*/ 27 h 124"/>
                <a:gd name="T44" fmla="*/ 81 w 124"/>
                <a:gd name="T45" fmla="*/ 20 h 124"/>
                <a:gd name="T46" fmla="*/ 65 w 124"/>
                <a:gd name="T47" fmla="*/ 42 h 124"/>
                <a:gd name="T48" fmla="*/ 68 w 124"/>
                <a:gd name="T49" fmla="*/ 33 h 124"/>
                <a:gd name="T50" fmla="*/ 71 w 124"/>
                <a:gd name="T51" fmla="*/ 29 h 124"/>
                <a:gd name="T52" fmla="*/ 73 w 124"/>
                <a:gd name="T53" fmla="*/ 44 h 124"/>
                <a:gd name="T54" fmla="*/ 66 w 124"/>
                <a:gd name="T55" fmla="*/ 51 h 124"/>
                <a:gd name="T56" fmla="*/ 65 w 124"/>
                <a:gd name="T57" fmla="*/ 42 h 124"/>
                <a:gd name="T58" fmla="*/ 91 w 124"/>
                <a:gd name="T59" fmla="*/ 56 h 124"/>
                <a:gd name="T60" fmla="*/ 82 w 124"/>
                <a:gd name="T61" fmla="*/ 59 h 124"/>
                <a:gd name="T62" fmla="*/ 73 w 124"/>
                <a:gd name="T63" fmla="*/ 58 h 124"/>
                <a:gd name="T64" fmla="*/ 79 w 124"/>
                <a:gd name="T65" fmla="*/ 51 h 124"/>
                <a:gd name="T66" fmla="*/ 94 w 124"/>
                <a:gd name="T67" fmla="*/ 53 h 124"/>
                <a:gd name="T68" fmla="*/ 91 w 124"/>
                <a:gd name="T69" fmla="*/ 56 h 124"/>
                <a:gd name="T70" fmla="*/ 97 w 124"/>
                <a:gd name="T71" fmla="*/ 51 h 124"/>
                <a:gd name="T72" fmla="*/ 82 w 124"/>
                <a:gd name="T73" fmla="*/ 48 h 124"/>
                <a:gd name="T74" fmla="*/ 89 w 124"/>
                <a:gd name="T75" fmla="*/ 41 h 124"/>
                <a:gd name="T76" fmla="*/ 104 w 124"/>
                <a:gd name="T77" fmla="*/ 43 h 124"/>
                <a:gd name="T78" fmla="*/ 97 w 124"/>
                <a:gd name="T79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92" y="3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7" y="31"/>
                    <a:pt x="54" y="37"/>
                    <a:pt x="55" y="44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3" y="90"/>
                    <a:pt x="20" y="90"/>
                    <a:pt x="17" y="90"/>
                  </a:cubicBezTo>
                  <a:cubicBezTo>
                    <a:pt x="8" y="90"/>
                    <a:pt x="0" y="97"/>
                    <a:pt x="0" y="107"/>
                  </a:cubicBezTo>
                  <a:cubicBezTo>
                    <a:pt x="0" y="116"/>
                    <a:pt x="8" y="124"/>
                    <a:pt x="17" y="124"/>
                  </a:cubicBezTo>
                  <a:cubicBezTo>
                    <a:pt x="27" y="124"/>
                    <a:pt x="34" y="116"/>
                    <a:pt x="34" y="107"/>
                  </a:cubicBezTo>
                  <a:cubicBezTo>
                    <a:pt x="34" y="104"/>
                    <a:pt x="34" y="101"/>
                    <a:pt x="32" y="98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7" y="70"/>
                    <a:pt x="93" y="67"/>
                    <a:pt x="98" y="63"/>
                  </a:cubicBezTo>
                  <a:cubicBezTo>
                    <a:pt x="124" y="37"/>
                    <a:pt x="124" y="37"/>
                    <a:pt x="124" y="37"/>
                  </a:cubicBezTo>
                  <a:lnTo>
                    <a:pt x="92" y="32"/>
                  </a:lnTo>
                  <a:close/>
                  <a:moveTo>
                    <a:pt x="81" y="20"/>
                  </a:moveTo>
                  <a:cubicBezTo>
                    <a:pt x="83" y="35"/>
                    <a:pt x="83" y="35"/>
                    <a:pt x="83" y="3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4" y="27"/>
                    <a:pt x="74" y="27"/>
                    <a:pt x="74" y="27"/>
                  </a:cubicBezTo>
                  <a:lnTo>
                    <a:pt x="81" y="20"/>
                  </a:lnTo>
                  <a:close/>
                  <a:moveTo>
                    <a:pt x="65" y="42"/>
                  </a:moveTo>
                  <a:cubicBezTo>
                    <a:pt x="64" y="39"/>
                    <a:pt x="65" y="35"/>
                    <a:pt x="68" y="33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66" y="51"/>
                    <a:pt x="66" y="51"/>
                    <a:pt x="66" y="51"/>
                  </a:cubicBezTo>
                  <a:lnTo>
                    <a:pt x="65" y="42"/>
                  </a:lnTo>
                  <a:close/>
                  <a:moveTo>
                    <a:pt x="91" y="56"/>
                  </a:moveTo>
                  <a:cubicBezTo>
                    <a:pt x="89" y="59"/>
                    <a:pt x="85" y="60"/>
                    <a:pt x="82" y="59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94" y="53"/>
                    <a:pt x="94" y="53"/>
                    <a:pt x="94" y="53"/>
                  </a:cubicBezTo>
                  <a:lnTo>
                    <a:pt x="91" y="56"/>
                  </a:lnTo>
                  <a:close/>
                  <a:moveTo>
                    <a:pt x="97" y="51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104" y="43"/>
                    <a:pt x="104" y="43"/>
                    <a:pt x="104" y="43"/>
                  </a:cubicBezTo>
                  <a:lnTo>
                    <a:pt x="97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5808663" y="3452813"/>
              <a:ext cx="701675" cy="701675"/>
            </a:xfrm>
            <a:custGeom>
              <a:avLst/>
              <a:gdLst>
                <a:gd name="T0" fmla="*/ 166 w 187"/>
                <a:gd name="T1" fmla="*/ 64 h 187"/>
                <a:gd name="T2" fmla="*/ 172 w 187"/>
                <a:gd name="T3" fmla="*/ 94 h 187"/>
                <a:gd name="T4" fmla="*/ 93 w 187"/>
                <a:gd name="T5" fmla="*/ 172 h 187"/>
                <a:gd name="T6" fmla="*/ 15 w 187"/>
                <a:gd name="T7" fmla="*/ 94 h 187"/>
                <a:gd name="T8" fmla="*/ 93 w 187"/>
                <a:gd name="T9" fmla="*/ 16 h 187"/>
                <a:gd name="T10" fmla="*/ 123 w 187"/>
                <a:gd name="T11" fmla="*/ 21 h 187"/>
                <a:gd name="T12" fmla="*/ 130 w 187"/>
                <a:gd name="T13" fmla="*/ 7 h 187"/>
                <a:gd name="T14" fmla="*/ 93 w 187"/>
                <a:gd name="T15" fmla="*/ 0 h 187"/>
                <a:gd name="T16" fmla="*/ 0 w 187"/>
                <a:gd name="T17" fmla="*/ 94 h 187"/>
                <a:gd name="T18" fmla="*/ 93 w 187"/>
                <a:gd name="T19" fmla="*/ 187 h 187"/>
                <a:gd name="T20" fmla="*/ 187 w 187"/>
                <a:gd name="T21" fmla="*/ 94 h 187"/>
                <a:gd name="T22" fmla="*/ 180 w 187"/>
                <a:gd name="T23" fmla="*/ 57 h 187"/>
                <a:gd name="T24" fmla="*/ 166 w 187"/>
                <a:gd name="T25" fmla="*/ 6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87">
                  <a:moveTo>
                    <a:pt x="166" y="64"/>
                  </a:moveTo>
                  <a:cubicBezTo>
                    <a:pt x="169" y="73"/>
                    <a:pt x="172" y="83"/>
                    <a:pt x="172" y="94"/>
                  </a:cubicBezTo>
                  <a:cubicBezTo>
                    <a:pt x="172" y="137"/>
                    <a:pt x="136" y="172"/>
                    <a:pt x="93" y="172"/>
                  </a:cubicBezTo>
                  <a:cubicBezTo>
                    <a:pt x="50" y="172"/>
                    <a:pt x="15" y="137"/>
                    <a:pt x="15" y="94"/>
                  </a:cubicBezTo>
                  <a:cubicBezTo>
                    <a:pt x="15" y="51"/>
                    <a:pt x="50" y="16"/>
                    <a:pt x="93" y="16"/>
                  </a:cubicBezTo>
                  <a:cubicBezTo>
                    <a:pt x="104" y="16"/>
                    <a:pt x="114" y="18"/>
                    <a:pt x="123" y="21"/>
                  </a:cubicBezTo>
                  <a:cubicBezTo>
                    <a:pt x="124" y="16"/>
                    <a:pt x="126" y="11"/>
                    <a:pt x="130" y="7"/>
                  </a:cubicBezTo>
                  <a:cubicBezTo>
                    <a:pt x="119" y="3"/>
                    <a:pt x="106" y="0"/>
                    <a:pt x="93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4"/>
                  </a:cubicBezTo>
                  <a:cubicBezTo>
                    <a:pt x="187" y="81"/>
                    <a:pt x="184" y="68"/>
                    <a:pt x="180" y="57"/>
                  </a:cubicBezTo>
                  <a:cubicBezTo>
                    <a:pt x="176" y="61"/>
                    <a:pt x="171" y="63"/>
                    <a:pt x="16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5954713" y="3600450"/>
              <a:ext cx="407987" cy="407988"/>
            </a:xfrm>
            <a:custGeom>
              <a:avLst/>
              <a:gdLst>
                <a:gd name="T0" fmla="*/ 90 w 109"/>
                <a:gd name="T1" fmla="*/ 39 h 109"/>
                <a:gd name="T2" fmla="*/ 93 w 109"/>
                <a:gd name="T3" fmla="*/ 55 h 109"/>
                <a:gd name="T4" fmla="*/ 54 w 109"/>
                <a:gd name="T5" fmla="*/ 94 h 109"/>
                <a:gd name="T6" fmla="*/ 15 w 109"/>
                <a:gd name="T7" fmla="*/ 55 h 109"/>
                <a:gd name="T8" fmla="*/ 54 w 109"/>
                <a:gd name="T9" fmla="*/ 16 h 109"/>
                <a:gd name="T10" fmla="*/ 70 w 109"/>
                <a:gd name="T11" fmla="*/ 19 h 109"/>
                <a:gd name="T12" fmla="*/ 82 w 109"/>
                <a:gd name="T13" fmla="*/ 7 h 109"/>
                <a:gd name="T14" fmla="*/ 54 w 109"/>
                <a:gd name="T15" fmla="*/ 0 h 109"/>
                <a:gd name="T16" fmla="*/ 0 w 109"/>
                <a:gd name="T17" fmla="*/ 55 h 109"/>
                <a:gd name="T18" fmla="*/ 54 w 109"/>
                <a:gd name="T19" fmla="*/ 109 h 109"/>
                <a:gd name="T20" fmla="*/ 109 w 109"/>
                <a:gd name="T21" fmla="*/ 55 h 109"/>
                <a:gd name="T22" fmla="*/ 102 w 109"/>
                <a:gd name="T23" fmla="*/ 27 h 109"/>
                <a:gd name="T24" fmla="*/ 90 w 109"/>
                <a:gd name="T25" fmla="*/ 3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9">
                  <a:moveTo>
                    <a:pt x="90" y="39"/>
                  </a:moveTo>
                  <a:cubicBezTo>
                    <a:pt x="92" y="44"/>
                    <a:pt x="93" y="49"/>
                    <a:pt x="93" y="55"/>
                  </a:cubicBezTo>
                  <a:cubicBezTo>
                    <a:pt x="93" y="76"/>
                    <a:pt x="76" y="94"/>
                    <a:pt x="54" y="94"/>
                  </a:cubicBezTo>
                  <a:cubicBezTo>
                    <a:pt x="33" y="94"/>
                    <a:pt x="15" y="76"/>
                    <a:pt x="15" y="55"/>
                  </a:cubicBezTo>
                  <a:cubicBezTo>
                    <a:pt x="15" y="33"/>
                    <a:pt x="33" y="16"/>
                    <a:pt x="54" y="16"/>
                  </a:cubicBezTo>
                  <a:cubicBezTo>
                    <a:pt x="60" y="16"/>
                    <a:pt x="65" y="17"/>
                    <a:pt x="70" y="19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4" y="3"/>
                    <a:pt x="64" y="0"/>
                    <a:pt x="54" y="0"/>
                  </a:cubicBezTo>
                  <a:cubicBezTo>
                    <a:pt x="24" y="0"/>
                    <a:pt x="0" y="24"/>
                    <a:pt x="0" y="55"/>
                  </a:cubicBezTo>
                  <a:cubicBezTo>
                    <a:pt x="0" y="85"/>
                    <a:pt x="24" y="109"/>
                    <a:pt x="54" y="109"/>
                  </a:cubicBezTo>
                  <a:cubicBezTo>
                    <a:pt x="85" y="109"/>
                    <a:pt x="109" y="85"/>
                    <a:pt x="109" y="55"/>
                  </a:cubicBezTo>
                  <a:cubicBezTo>
                    <a:pt x="109" y="45"/>
                    <a:pt x="106" y="35"/>
                    <a:pt x="102" y="27"/>
                  </a:cubicBezTo>
                  <a:lnTo>
                    <a:pt x="9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Rechthoek 5"/>
          <p:cNvSpPr/>
          <p:nvPr/>
        </p:nvSpPr>
        <p:spPr bwMode="auto">
          <a:xfrm>
            <a:off x="1631504" y="44625"/>
            <a:ext cx="8957516" cy="702589"/>
          </a:xfrm>
          <a:prstGeom prst="rect">
            <a:avLst/>
          </a:prstGeom>
          <a:solidFill>
            <a:srgbClr val="982334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Organisatie van vastgoed binnen de gemeente nog niet op beoogd niveau</a:t>
            </a:r>
          </a:p>
        </p:txBody>
      </p:sp>
      <p:sp>
        <p:nvSpPr>
          <p:cNvPr id="7" name="Rechthoek 6"/>
          <p:cNvSpPr/>
          <p:nvPr/>
        </p:nvSpPr>
        <p:spPr bwMode="auto">
          <a:xfrm>
            <a:off x="1631505" y="752792"/>
            <a:ext cx="1211361" cy="693894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Wat hindert?</a:t>
            </a:r>
          </a:p>
        </p:txBody>
      </p:sp>
      <p:sp>
        <p:nvSpPr>
          <p:cNvPr id="68" name="Rechthoek 67"/>
          <p:cNvSpPr/>
          <p:nvPr/>
        </p:nvSpPr>
        <p:spPr bwMode="auto">
          <a:xfrm>
            <a:off x="1631505" y="1458106"/>
            <a:ext cx="1211361" cy="2991272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Oorzaken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8105409" y="3122877"/>
            <a:ext cx="210118" cy="244659"/>
            <a:chOff x="6438191" y="2079775"/>
            <a:chExt cx="1261865" cy="1261865"/>
          </a:xfrm>
          <a:solidFill>
            <a:srgbClr val="982334"/>
          </a:solidFill>
        </p:grpSpPr>
        <p:sp>
          <p:nvSpPr>
            <p:cNvPr id="54" name="Rounded Rectangle 1"/>
            <p:cNvSpPr/>
            <p:nvPr/>
          </p:nvSpPr>
          <p:spPr>
            <a:xfrm>
              <a:off x="6438191" y="2079775"/>
              <a:ext cx="1261865" cy="12618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51296" y="0"/>
                  </a:moveTo>
                  <a:cubicBezTo>
                    <a:pt x="79626" y="0"/>
                    <a:pt x="102592" y="22966"/>
                    <a:pt x="102592" y="51296"/>
                  </a:cubicBezTo>
                  <a:lnTo>
                    <a:pt x="102592" y="1265560"/>
                  </a:lnTo>
                  <a:lnTo>
                    <a:pt x="1316856" y="1265560"/>
                  </a:lnTo>
                  <a:cubicBezTo>
                    <a:pt x="1345186" y="1265560"/>
                    <a:pt x="1368152" y="1288526"/>
                    <a:pt x="1368152" y="1316856"/>
                  </a:cubicBezTo>
                  <a:cubicBezTo>
                    <a:pt x="1368152" y="1345186"/>
                    <a:pt x="1345186" y="1368152"/>
                    <a:pt x="1316856" y="1368152"/>
                  </a:cubicBezTo>
                  <a:lnTo>
                    <a:pt x="51296" y="1368152"/>
                  </a:lnTo>
                  <a:cubicBezTo>
                    <a:pt x="37131" y="1368152"/>
                    <a:pt x="24307" y="1362411"/>
                    <a:pt x="15024" y="1353128"/>
                  </a:cubicBezTo>
                  <a:cubicBezTo>
                    <a:pt x="10383" y="1348487"/>
                    <a:pt x="6627" y="1342960"/>
                    <a:pt x="4031" y="1336823"/>
                  </a:cubicBezTo>
                  <a:cubicBezTo>
                    <a:pt x="1436" y="1330686"/>
                    <a:pt x="0" y="1323939"/>
                    <a:pt x="0" y="1316856"/>
                  </a:cubicBezTo>
                  <a:lnTo>
                    <a:pt x="0" y="51296"/>
                  </a:lnTo>
                  <a:cubicBezTo>
                    <a:pt x="0" y="22966"/>
                    <a:pt x="22966" y="0"/>
                    <a:pt x="51296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954297" y="2835108"/>
              <a:ext cx="276126" cy="374817"/>
            </a:xfrm>
            <a:prstGeom prst="roundRect">
              <a:avLst>
                <a:gd name="adj" fmla="val 22416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606038" y="2534010"/>
              <a:ext cx="276126" cy="675915"/>
            </a:xfrm>
            <a:prstGeom prst="roundRect">
              <a:avLst>
                <a:gd name="adj" fmla="val 22416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320864" y="2232915"/>
              <a:ext cx="276126" cy="977010"/>
            </a:xfrm>
            <a:prstGeom prst="roundRect">
              <a:avLst>
                <a:gd name="adj" fmla="val 22416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105220" y="2769571"/>
            <a:ext cx="225292" cy="216820"/>
            <a:chOff x="5808663" y="3405188"/>
            <a:chExt cx="749299" cy="749300"/>
          </a:xfrm>
          <a:solidFill>
            <a:srgbClr val="982334"/>
          </a:solidFill>
        </p:grpSpPr>
        <p:sp>
          <p:nvSpPr>
            <p:cNvPr id="74" name="Freeform 6"/>
            <p:cNvSpPr>
              <a:spLocks noEditPoints="1"/>
            </p:cNvSpPr>
            <p:nvPr/>
          </p:nvSpPr>
          <p:spPr bwMode="auto">
            <a:xfrm>
              <a:off x="6092825" y="3405188"/>
              <a:ext cx="465137" cy="465138"/>
            </a:xfrm>
            <a:custGeom>
              <a:avLst/>
              <a:gdLst>
                <a:gd name="T0" fmla="*/ 92 w 124"/>
                <a:gd name="T1" fmla="*/ 32 h 124"/>
                <a:gd name="T2" fmla="*/ 87 w 124"/>
                <a:gd name="T3" fmla="*/ 0 h 124"/>
                <a:gd name="T4" fmla="*/ 61 w 124"/>
                <a:gd name="T5" fmla="*/ 26 h 124"/>
                <a:gd name="T6" fmla="*/ 55 w 124"/>
                <a:gd name="T7" fmla="*/ 44 h 124"/>
                <a:gd name="T8" fmla="*/ 58 w 124"/>
                <a:gd name="T9" fmla="*/ 60 h 124"/>
                <a:gd name="T10" fmla="*/ 53 w 124"/>
                <a:gd name="T11" fmla="*/ 65 h 124"/>
                <a:gd name="T12" fmla="*/ 26 w 124"/>
                <a:gd name="T13" fmla="*/ 92 h 124"/>
                <a:gd name="T14" fmla="*/ 17 w 124"/>
                <a:gd name="T15" fmla="*/ 90 h 124"/>
                <a:gd name="T16" fmla="*/ 0 w 124"/>
                <a:gd name="T17" fmla="*/ 107 h 124"/>
                <a:gd name="T18" fmla="*/ 17 w 124"/>
                <a:gd name="T19" fmla="*/ 124 h 124"/>
                <a:gd name="T20" fmla="*/ 34 w 124"/>
                <a:gd name="T21" fmla="*/ 107 h 124"/>
                <a:gd name="T22" fmla="*/ 32 w 124"/>
                <a:gd name="T23" fmla="*/ 98 h 124"/>
                <a:gd name="T24" fmla="*/ 60 w 124"/>
                <a:gd name="T25" fmla="*/ 71 h 124"/>
                <a:gd name="T26" fmla="*/ 64 w 124"/>
                <a:gd name="T27" fmla="*/ 66 h 124"/>
                <a:gd name="T28" fmla="*/ 80 w 124"/>
                <a:gd name="T29" fmla="*/ 69 h 124"/>
                <a:gd name="T30" fmla="*/ 98 w 124"/>
                <a:gd name="T31" fmla="*/ 63 h 124"/>
                <a:gd name="T32" fmla="*/ 124 w 124"/>
                <a:gd name="T33" fmla="*/ 37 h 124"/>
                <a:gd name="T34" fmla="*/ 92 w 124"/>
                <a:gd name="T35" fmla="*/ 32 h 124"/>
                <a:gd name="T36" fmla="*/ 81 w 124"/>
                <a:gd name="T37" fmla="*/ 20 h 124"/>
                <a:gd name="T38" fmla="*/ 83 w 124"/>
                <a:gd name="T39" fmla="*/ 35 h 124"/>
                <a:gd name="T40" fmla="*/ 76 w 124"/>
                <a:gd name="T41" fmla="*/ 41 h 124"/>
                <a:gd name="T42" fmla="*/ 74 w 124"/>
                <a:gd name="T43" fmla="*/ 27 h 124"/>
                <a:gd name="T44" fmla="*/ 81 w 124"/>
                <a:gd name="T45" fmla="*/ 20 h 124"/>
                <a:gd name="T46" fmla="*/ 65 w 124"/>
                <a:gd name="T47" fmla="*/ 42 h 124"/>
                <a:gd name="T48" fmla="*/ 68 w 124"/>
                <a:gd name="T49" fmla="*/ 33 h 124"/>
                <a:gd name="T50" fmla="*/ 71 w 124"/>
                <a:gd name="T51" fmla="*/ 29 h 124"/>
                <a:gd name="T52" fmla="*/ 73 w 124"/>
                <a:gd name="T53" fmla="*/ 44 h 124"/>
                <a:gd name="T54" fmla="*/ 66 w 124"/>
                <a:gd name="T55" fmla="*/ 51 h 124"/>
                <a:gd name="T56" fmla="*/ 65 w 124"/>
                <a:gd name="T57" fmla="*/ 42 h 124"/>
                <a:gd name="T58" fmla="*/ 91 w 124"/>
                <a:gd name="T59" fmla="*/ 56 h 124"/>
                <a:gd name="T60" fmla="*/ 82 w 124"/>
                <a:gd name="T61" fmla="*/ 59 h 124"/>
                <a:gd name="T62" fmla="*/ 73 w 124"/>
                <a:gd name="T63" fmla="*/ 58 h 124"/>
                <a:gd name="T64" fmla="*/ 79 w 124"/>
                <a:gd name="T65" fmla="*/ 51 h 124"/>
                <a:gd name="T66" fmla="*/ 94 w 124"/>
                <a:gd name="T67" fmla="*/ 53 h 124"/>
                <a:gd name="T68" fmla="*/ 91 w 124"/>
                <a:gd name="T69" fmla="*/ 56 h 124"/>
                <a:gd name="T70" fmla="*/ 97 w 124"/>
                <a:gd name="T71" fmla="*/ 51 h 124"/>
                <a:gd name="T72" fmla="*/ 82 w 124"/>
                <a:gd name="T73" fmla="*/ 48 h 124"/>
                <a:gd name="T74" fmla="*/ 89 w 124"/>
                <a:gd name="T75" fmla="*/ 41 h 124"/>
                <a:gd name="T76" fmla="*/ 104 w 124"/>
                <a:gd name="T77" fmla="*/ 43 h 124"/>
                <a:gd name="T78" fmla="*/ 97 w 124"/>
                <a:gd name="T79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92" y="3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7" y="31"/>
                    <a:pt x="54" y="37"/>
                    <a:pt x="55" y="44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3" y="90"/>
                    <a:pt x="20" y="90"/>
                    <a:pt x="17" y="90"/>
                  </a:cubicBezTo>
                  <a:cubicBezTo>
                    <a:pt x="8" y="90"/>
                    <a:pt x="0" y="97"/>
                    <a:pt x="0" y="107"/>
                  </a:cubicBezTo>
                  <a:cubicBezTo>
                    <a:pt x="0" y="116"/>
                    <a:pt x="8" y="124"/>
                    <a:pt x="17" y="124"/>
                  </a:cubicBezTo>
                  <a:cubicBezTo>
                    <a:pt x="27" y="124"/>
                    <a:pt x="34" y="116"/>
                    <a:pt x="34" y="107"/>
                  </a:cubicBezTo>
                  <a:cubicBezTo>
                    <a:pt x="34" y="104"/>
                    <a:pt x="34" y="101"/>
                    <a:pt x="32" y="98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7" y="70"/>
                    <a:pt x="93" y="67"/>
                    <a:pt x="98" y="63"/>
                  </a:cubicBezTo>
                  <a:cubicBezTo>
                    <a:pt x="124" y="37"/>
                    <a:pt x="124" y="37"/>
                    <a:pt x="124" y="37"/>
                  </a:cubicBezTo>
                  <a:lnTo>
                    <a:pt x="92" y="32"/>
                  </a:lnTo>
                  <a:close/>
                  <a:moveTo>
                    <a:pt x="81" y="20"/>
                  </a:moveTo>
                  <a:cubicBezTo>
                    <a:pt x="83" y="35"/>
                    <a:pt x="83" y="35"/>
                    <a:pt x="83" y="3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4" y="27"/>
                    <a:pt x="74" y="27"/>
                    <a:pt x="74" y="27"/>
                  </a:cubicBezTo>
                  <a:lnTo>
                    <a:pt x="81" y="20"/>
                  </a:lnTo>
                  <a:close/>
                  <a:moveTo>
                    <a:pt x="65" y="42"/>
                  </a:moveTo>
                  <a:cubicBezTo>
                    <a:pt x="64" y="39"/>
                    <a:pt x="65" y="35"/>
                    <a:pt x="68" y="33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66" y="51"/>
                    <a:pt x="66" y="51"/>
                    <a:pt x="66" y="51"/>
                  </a:cubicBezTo>
                  <a:lnTo>
                    <a:pt x="65" y="42"/>
                  </a:lnTo>
                  <a:close/>
                  <a:moveTo>
                    <a:pt x="91" y="56"/>
                  </a:moveTo>
                  <a:cubicBezTo>
                    <a:pt x="89" y="59"/>
                    <a:pt x="85" y="60"/>
                    <a:pt x="82" y="59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94" y="53"/>
                    <a:pt x="94" y="53"/>
                    <a:pt x="94" y="53"/>
                  </a:cubicBezTo>
                  <a:lnTo>
                    <a:pt x="91" y="56"/>
                  </a:lnTo>
                  <a:close/>
                  <a:moveTo>
                    <a:pt x="97" y="51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104" y="43"/>
                    <a:pt x="104" y="43"/>
                    <a:pt x="104" y="43"/>
                  </a:cubicBezTo>
                  <a:lnTo>
                    <a:pt x="97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5808663" y="3452813"/>
              <a:ext cx="701675" cy="701675"/>
            </a:xfrm>
            <a:custGeom>
              <a:avLst/>
              <a:gdLst>
                <a:gd name="T0" fmla="*/ 166 w 187"/>
                <a:gd name="T1" fmla="*/ 64 h 187"/>
                <a:gd name="T2" fmla="*/ 172 w 187"/>
                <a:gd name="T3" fmla="*/ 94 h 187"/>
                <a:gd name="T4" fmla="*/ 93 w 187"/>
                <a:gd name="T5" fmla="*/ 172 h 187"/>
                <a:gd name="T6" fmla="*/ 15 w 187"/>
                <a:gd name="T7" fmla="*/ 94 h 187"/>
                <a:gd name="T8" fmla="*/ 93 w 187"/>
                <a:gd name="T9" fmla="*/ 16 h 187"/>
                <a:gd name="T10" fmla="*/ 123 w 187"/>
                <a:gd name="T11" fmla="*/ 21 h 187"/>
                <a:gd name="T12" fmla="*/ 130 w 187"/>
                <a:gd name="T13" fmla="*/ 7 h 187"/>
                <a:gd name="T14" fmla="*/ 93 w 187"/>
                <a:gd name="T15" fmla="*/ 0 h 187"/>
                <a:gd name="T16" fmla="*/ 0 w 187"/>
                <a:gd name="T17" fmla="*/ 94 h 187"/>
                <a:gd name="T18" fmla="*/ 93 w 187"/>
                <a:gd name="T19" fmla="*/ 187 h 187"/>
                <a:gd name="T20" fmla="*/ 187 w 187"/>
                <a:gd name="T21" fmla="*/ 94 h 187"/>
                <a:gd name="T22" fmla="*/ 180 w 187"/>
                <a:gd name="T23" fmla="*/ 57 h 187"/>
                <a:gd name="T24" fmla="*/ 166 w 187"/>
                <a:gd name="T25" fmla="*/ 6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87">
                  <a:moveTo>
                    <a:pt x="166" y="64"/>
                  </a:moveTo>
                  <a:cubicBezTo>
                    <a:pt x="169" y="73"/>
                    <a:pt x="172" y="83"/>
                    <a:pt x="172" y="94"/>
                  </a:cubicBezTo>
                  <a:cubicBezTo>
                    <a:pt x="172" y="137"/>
                    <a:pt x="136" y="172"/>
                    <a:pt x="93" y="172"/>
                  </a:cubicBezTo>
                  <a:cubicBezTo>
                    <a:pt x="50" y="172"/>
                    <a:pt x="15" y="137"/>
                    <a:pt x="15" y="94"/>
                  </a:cubicBezTo>
                  <a:cubicBezTo>
                    <a:pt x="15" y="51"/>
                    <a:pt x="50" y="16"/>
                    <a:pt x="93" y="16"/>
                  </a:cubicBezTo>
                  <a:cubicBezTo>
                    <a:pt x="104" y="16"/>
                    <a:pt x="114" y="18"/>
                    <a:pt x="123" y="21"/>
                  </a:cubicBezTo>
                  <a:cubicBezTo>
                    <a:pt x="124" y="16"/>
                    <a:pt x="126" y="11"/>
                    <a:pt x="130" y="7"/>
                  </a:cubicBezTo>
                  <a:cubicBezTo>
                    <a:pt x="119" y="3"/>
                    <a:pt x="106" y="0"/>
                    <a:pt x="93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4"/>
                  </a:cubicBezTo>
                  <a:cubicBezTo>
                    <a:pt x="187" y="81"/>
                    <a:pt x="184" y="68"/>
                    <a:pt x="180" y="57"/>
                  </a:cubicBezTo>
                  <a:cubicBezTo>
                    <a:pt x="176" y="61"/>
                    <a:pt x="171" y="63"/>
                    <a:pt x="16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5954713" y="3600450"/>
              <a:ext cx="407987" cy="407988"/>
            </a:xfrm>
            <a:custGeom>
              <a:avLst/>
              <a:gdLst>
                <a:gd name="T0" fmla="*/ 90 w 109"/>
                <a:gd name="T1" fmla="*/ 39 h 109"/>
                <a:gd name="T2" fmla="*/ 93 w 109"/>
                <a:gd name="T3" fmla="*/ 55 h 109"/>
                <a:gd name="T4" fmla="*/ 54 w 109"/>
                <a:gd name="T5" fmla="*/ 94 h 109"/>
                <a:gd name="T6" fmla="*/ 15 w 109"/>
                <a:gd name="T7" fmla="*/ 55 h 109"/>
                <a:gd name="T8" fmla="*/ 54 w 109"/>
                <a:gd name="T9" fmla="*/ 16 h 109"/>
                <a:gd name="T10" fmla="*/ 70 w 109"/>
                <a:gd name="T11" fmla="*/ 19 h 109"/>
                <a:gd name="T12" fmla="*/ 82 w 109"/>
                <a:gd name="T13" fmla="*/ 7 h 109"/>
                <a:gd name="T14" fmla="*/ 54 w 109"/>
                <a:gd name="T15" fmla="*/ 0 h 109"/>
                <a:gd name="T16" fmla="*/ 0 w 109"/>
                <a:gd name="T17" fmla="*/ 55 h 109"/>
                <a:gd name="T18" fmla="*/ 54 w 109"/>
                <a:gd name="T19" fmla="*/ 109 h 109"/>
                <a:gd name="T20" fmla="*/ 109 w 109"/>
                <a:gd name="T21" fmla="*/ 55 h 109"/>
                <a:gd name="T22" fmla="*/ 102 w 109"/>
                <a:gd name="T23" fmla="*/ 27 h 109"/>
                <a:gd name="T24" fmla="*/ 90 w 109"/>
                <a:gd name="T25" fmla="*/ 3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9">
                  <a:moveTo>
                    <a:pt x="90" y="39"/>
                  </a:moveTo>
                  <a:cubicBezTo>
                    <a:pt x="92" y="44"/>
                    <a:pt x="93" y="49"/>
                    <a:pt x="93" y="55"/>
                  </a:cubicBezTo>
                  <a:cubicBezTo>
                    <a:pt x="93" y="76"/>
                    <a:pt x="76" y="94"/>
                    <a:pt x="54" y="94"/>
                  </a:cubicBezTo>
                  <a:cubicBezTo>
                    <a:pt x="33" y="94"/>
                    <a:pt x="15" y="76"/>
                    <a:pt x="15" y="55"/>
                  </a:cubicBezTo>
                  <a:cubicBezTo>
                    <a:pt x="15" y="33"/>
                    <a:pt x="33" y="16"/>
                    <a:pt x="54" y="16"/>
                  </a:cubicBezTo>
                  <a:cubicBezTo>
                    <a:pt x="60" y="16"/>
                    <a:pt x="65" y="17"/>
                    <a:pt x="70" y="19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4" y="3"/>
                    <a:pt x="64" y="0"/>
                    <a:pt x="54" y="0"/>
                  </a:cubicBezTo>
                  <a:cubicBezTo>
                    <a:pt x="24" y="0"/>
                    <a:pt x="0" y="24"/>
                    <a:pt x="0" y="55"/>
                  </a:cubicBezTo>
                  <a:cubicBezTo>
                    <a:pt x="0" y="85"/>
                    <a:pt x="24" y="109"/>
                    <a:pt x="54" y="109"/>
                  </a:cubicBezTo>
                  <a:cubicBezTo>
                    <a:pt x="85" y="109"/>
                    <a:pt x="109" y="85"/>
                    <a:pt x="109" y="55"/>
                  </a:cubicBezTo>
                  <a:cubicBezTo>
                    <a:pt x="109" y="45"/>
                    <a:pt x="106" y="35"/>
                    <a:pt x="102" y="27"/>
                  </a:cubicBezTo>
                  <a:lnTo>
                    <a:pt x="9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eperen 8"/>
          <p:cNvGrpSpPr/>
          <p:nvPr/>
        </p:nvGrpSpPr>
        <p:grpSpPr>
          <a:xfrm>
            <a:off x="8843678" y="5348956"/>
            <a:ext cx="1746578" cy="1464421"/>
            <a:chOff x="7319678" y="5348955"/>
            <a:chExt cx="1746578" cy="1464421"/>
          </a:xfrm>
        </p:grpSpPr>
        <p:sp>
          <p:nvSpPr>
            <p:cNvPr id="83" name="Rectangle 58"/>
            <p:cNvSpPr/>
            <p:nvPr/>
          </p:nvSpPr>
          <p:spPr bwMode="auto">
            <a:xfrm>
              <a:off x="7319678" y="5564979"/>
              <a:ext cx="1746578" cy="1248397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5. Inrichtingsprincipes</a:t>
              </a:r>
              <a:r>
                <a:rPr lang="nl-NL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l">
                <a:buFontTx/>
                <a:buChar char="-"/>
              </a:pPr>
              <a:r>
                <a:rPr lang="nl-NL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 Financieel </a:t>
              </a:r>
            </a:p>
            <a:p>
              <a:pPr algn="l"/>
              <a:r>
                <a:rPr lang="nl-NL" sz="1200" kern="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(subsidiesturing; </a:t>
              </a:r>
            </a:p>
            <a:p>
              <a:pPr algn="l"/>
              <a:r>
                <a:rPr lang="nl-NL" sz="1200" kern="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verkapte subsidie)</a:t>
              </a:r>
              <a:endParaRPr lang="nl-NL" sz="12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nl-NL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 Rolinvulling </a:t>
              </a:r>
            </a:p>
            <a:p>
              <a:pPr algn="l">
                <a:buFontTx/>
                <a:buChar char="-"/>
              </a:pPr>
              <a:r>
                <a:rPr lang="nl-NL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 Accommodatiestrategie</a:t>
              </a:r>
            </a:p>
          </p:txBody>
        </p:sp>
        <p:sp>
          <p:nvSpPr>
            <p:cNvPr id="92" name="Rectangle 58"/>
            <p:cNvSpPr/>
            <p:nvPr/>
          </p:nvSpPr>
          <p:spPr bwMode="auto">
            <a:xfrm>
              <a:off x="7319678" y="5348955"/>
              <a:ext cx="1746578" cy="2160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Gemeentebreed</a:t>
              </a:r>
              <a:endParaRPr lang="nl-NL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eren 7"/>
          <p:cNvGrpSpPr/>
          <p:nvPr/>
        </p:nvGrpSpPr>
        <p:grpSpPr>
          <a:xfrm>
            <a:off x="7059247" y="5150542"/>
            <a:ext cx="1751412" cy="1459003"/>
            <a:chOff x="5535247" y="5150541"/>
            <a:chExt cx="1751412" cy="1459003"/>
          </a:xfrm>
        </p:grpSpPr>
        <p:sp>
          <p:nvSpPr>
            <p:cNvPr id="82" name="Rectangle 58"/>
            <p:cNvSpPr/>
            <p:nvPr/>
          </p:nvSpPr>
          <p:spPr bwMode="auto">
            <a:xfrm>
              <a:off x="5540081" y="5361147"/>
              <a:ext cx="1746578" cy="124839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4. Regie uitwerking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Contractering</a:t>
              </a: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algn="l"/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 contractmanagement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Doorontwikkelen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Verbreding</a:t>
              </a:r>
            </a:p>
          </p:txBody>
        </p:sp>
        <p:sp>
          <p:nvSpPr>
            <p:cNvPr id="93" name="Rectangle 58"/>
            <p:cNvSpPr/>
            <p:nvPr/>
          </p:nvSpPr>
          <p:spPr bwMode="auto">
            <a:xfrm>
              <a:off x="5535247" y="5150541"/>
              <a:ext cx="1751412" cy="210378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Afdeling Vastgoed</a:t>
              </a:r>
              <a:endParaRPr lang="nl-NL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eperen 4"/>
          <p:cNvGrpSpPr/>
          <p:nvPr/>
        </p:nvGrpSpPr>
        <p:grpSpPr>
          <a:xfrm>
            <a:off x="5193458" y="4946385"/>
            <a:ext cx="1837605" cy="1459204"/>
            <a:chOff x="3669457" y="4946385"/>
            <a:chExt cx="1837605" cy="1459204"/>
          </a:xfrm>
        </p:grpSpPr>
        <p:sp>
          <p:nvSpPr>
            <p:cNvPr id="79" name="Rectangle 58"/>
            <p:cNvSpPr/>
            <p:nvPr/>
          </p:nvSpPr>
          <p:spPr bwMode="auto">
            <a:xfrm>
              <a:off x="3671391" y="5157192"/>
              <a:ext cx="1835671" cy="124839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3. Organisatie inrichting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Beleidsgerichte account </a:t>
              </a:r>
            </a:p>
            <a:p>
              <a:pPr algn="l"/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 (accountmanagement)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Verkoopteam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Opdracht VG-projecten</a:t>
              </a:r>
            </a:p>
          </p:txBody>
        </p:sp>
        <p:sp>
          <p:nvSpPr>
            <p:cNvPr id="94" name="Rectangle 58"/>
            <p:cNvSpPr/>
            <p:nvPr/>
          </p:nvSpPr>
          <p:spPr bwMode="auto">
            <a:xfrm>
              <a:off x="3669457" y="4946385"/>
              <a:ext cx="1835670" cy="210807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Afdeling Vastgoed</a:t>
              </a:r>
              <a:endParaRPr lang="nl-NL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eperen 2"/>
          <p:cNvGrpSpPr/>
          <p:nvPr/>
        </p:nvGrpSpPr>
        <p:grpSpPr>
          <a:xfrm>
            <a:off x="3415794" y="4733202"/>
            <a:ext cx="1747544" cy="1455559"/>
            <a:chOff x="1891794" y="4733201"/>
            <a:chExt cx="1747544" cy="1455559"/>
          </a:xfrm>
        </p:grpSpPr>
        <p:sp>
          <p:nvSpPr>
            <p:cNvPr id="78" name="Rectangle 58"/>
            <p:cNvSpPr/>
            <p:nvPr/>
          </p:nvSpPr>
          <p:spPr bwMode="auto">
            <a:xfrm>
              <a:off x="1891794" y="4941168"/>
              <a:ext cx="1746578" cy="1247592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2. Vastgoedinformatie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Vullen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ICT 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KPDH</a:t>
              </a:r>
            </a:p>
          </p:txBody>
        </p:sp>
        <p:sp>
          <p:nvSpPr>
            <p:cNvPr id="95" name="Rectangle 58"/>
            <p:cNvSpPr/>
            <p:nvPr/>
          </p:nvSpPr>
          <p:spPr bwMode="auto">
            <a:xfrm>
              <a:off x="1897380" y="4733201"/>
              <a:ext cx="1741958" cy="210378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Afdeling Vastgoed</a:t>
              </a:r>
              <a:endParaRPr lang="nl-NL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eperen 1"/>
          <p:cNvGrpSpPr/>
          <p:nvPr/>
        </p:nvGrpSpPr>
        <p:grpSpPr>
          <a:xfrm>
            <a:off x="1635105" y="4522823"/>
            <a:ext cx="1747545" cy="1450718"/>
            <a:chOff x="111104" y="4522823"/>
            <a:chExt cx="1747545" cy="1450718"/>
          </a:xfrm>
        </p:grpSpPr>
        <p:sp>
          <p:nvSpPr>
            <p:cNvPr id="61" name="Rectangle 58"/>
            <p:cNvSpPr/>
            <p:nvPr/>
          </p:nvSpPr>
          <p:spPr bwMode="auto">
            <a:xfrm>
              <a:off x="112071" y="4725144"/>
              <a:ext cx="1746578" cy="124839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1. Bedrijfsvoering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Informatie/rapportage </a:t>
              </a:r>
            </a:p>
            <a:p>
              <a:pPr algn="l">
                <a:buFontTx/>
                <a:buChar char="-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 Functies</a:t>
              </a:r>
            </a:p>
            <a:p>
              <a:pPr marL="171450" indent="-171450" defTabSz="914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58"/>
            <p:cNvSpPr/>
            <p:nvPr/>
          </p:nvSpPr>
          <p:spPr bwMode="auto">
            <a:xfrm>
              <a:off x="111104" y="4522823"/>
              <a:ext cx="1747545" cy="210378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36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nl-NL" sz="12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Afdeling Vastgoed</a:t>
              </a:r>
              <a:endParaRPr lang="nl-NL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ing 14"/>
          <p:cNvSpPr/>
          <p:nvPr/>
        </p:nvSpPr>
        <p:spPr>
          <a:xfrm>
            <a:off x="4853528" y="4463432"/>
            <a:ext cx="2377006" cy="2408622"/>
          </a:xfrm>
          <a:prstGeom prst="donut">
            <a:avLst>
              <a:gd name="adj" fmla="val 178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4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 animBg="1"/>
      <p:bldP spid="6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cs typeface="Arial" panose="020B0604020202020204" pitchFamily="34" charset="0"/>
              </a:rPr>
              <a:t>Ontwikkelopgave – nodig voor transitie</a:t>
            </a:r>
            <a:endParaRPr lang="nl-NL" dirty="0"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7466"/>
              </p:ext>
            </p:extLst>
          </p:nvPr>
        </p:nvGraphicFramePr>
        <p:xfrm>
          <a:off x="1756107" y="1963027"/>
          <a:ext cx="8424001" cy="362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92">
                  <a:extLst>
                    <a:ext uri="{9D8B030D-6E8A-4147-A177-3AD203B41FA5}">
                      <a16:colId xmlns:a16="http://schemas.microsoft.com/office/drawing/2014/main" xmlns="" val="267760361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35514389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45778401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405149814"/>
                    </a:ext>
                  </a:extLst>
                </a:gridCol>
                <a:gridCol w="1691721">
                  <a:extLst>
                    <a:ext uri="{9D8B030D-6E8A-4147-A177-3AD203B41FA5}">
                      <a16:colId xmlns:a16="http://schemas.microsoft.com/office/drawing/2014/main" xmlns="" val="199293284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Benodigde tijdelijke inzet voor transitie-opgave**</a:t>
                      </a:r>
                      <a:endParaRPr lang="nl-NL" sz="1400" dirty="0"/>
                    </a:p>
                  </a:txBody>
                  <a:tcPr>
                    <a:solidFill>
                      <a:srgbClr val="9823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Benodigde additionele structurele inzet**</a:t>
                      </a:r>
                      <a:endParaRPr lang="nl-NL" sz="1400" dirty="0"/>
                    </a:p>
                  </a:txBody>
                  <a:tcPr>
                    <a:solidFill>
                      <a:srgbClr val="9823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Taak</a:t>
                      </a:r>
                      <a:r>
                        <a:rPr lang="nl-NL" sz="1400" baseline="0" dirty="0" smtClean="0"/>
                        <a:t> b</a:t>
                      </a:r>
                      <a:r>
                        <a:rPr lang="nl-NL" sz="1400" dirty="0" smtClean="0"/>
                        <a:t>eleggen in huidige formatie afdeling Vastgoed</a:t>
                      </a:r>
                      <a:endParaRPr lang="nl-NL" sz="1400" dirty="0"/>
                    </a:p>
                  </a:txBody>
                  <a:tcPr>
                    <a:solidFill>
                      <a:srgbClr val="982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47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1.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Bedrijfsvoering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064596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sz="1400" dirty="0" smtClean="0"/>
                        <a:t>2. </a:t>
                      </a:r>
                      <a:endParaRPr lang="nl-NL" sz="1400" dirty="0"/>
                    </a:p>
                    <a:p>
                      <a:endParaRPr lang="nl-NL" sz="14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Vastgoedinformatie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3623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Applicatiebeheerder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24158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sz="1400" dirty="0" smtClean="0"/>
                        <a:t>3.</a:t>
                      </a:r>
                      <a:endParaRPr lang="nl-NL" sz="14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Verkoopopgave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2929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Project opdrachtgeverschap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94442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4</a:t>
                      </a:r>
                      <a:r>
                        <a:rPr lang="nl-NL" sz="1400" baseline="0" dirty="0" smtClean="0"/>
                        <a:t>. </a:t>
                      </a:r>
                      <a:endParaRPr lang="nl-NL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Contractmanager (i.v.m.</a:t>
                      </a:r>
                      <a:r>
                        <a:rPr lang="nl-NL" sz="1400" baseline="0" dirty="0" smtClean="0"/>
                        <a:t> regie)</a:t>
                      </a:r>
                      <a:endParaRPr lang="nl-NL" sz="1400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006614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5.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Financieel vastgoed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806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75520" y="5703640"/>
            <a:ext cx="853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*Inzet in tijd, mensen </a:t>
            </a:r>
            <a:r>
              <a:rPr lang="nl-NL" sz="1200" i="1">
                <a:latin typeface="Arial" panose="020B0604020202020204" pitchFamily="34" charset="0"/>
                <a:cs typeface="Arial" panose="020B0604020202020204" pitchFamily="34" charset="0"/>
              </a:rPr>
              <a:t>of formatie</a:t>
            </a:r>
            <a:endParaRPr lang="nl-NL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**Binnen afdeling Vastgoed of een andere plaats binnen de gemeente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 waar zijn we van?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zijn we nodig?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6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dirty="0" smtClean="0"/>
              <a:t>Waarom zijn we nodig?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8450" y="2511650"/>
            <a:ext cx="9601195" cy="3318936"/>
          </a:xfrm>
        </p:spPr>
        <p:txBody>
          <a:bodyPr/>
          <a:lstStyle/>
          <a:p>
            <a:r>
              <a:rPr lang="nl-NL" dirty="0" smtClean="0"/>
              <a:t>Beleid bepaalt</a:t>
            </a:r>
          </a:p>
          <a:p>
            <a:r>
              <a:rPr lang="nl-NL" dirty="0" smtClean="0"/>
              <a:t>Vastgoed faciliteert</a:t>
            </a:r>
          </a:p>
          <a:p>
            <a:r>
              <a:rPr lang="nl-NL" dirty="0" smtClean="0"/>
              <a:t>Samen is het doel maatschappelijke</a:t>
            </a:r>
            <a:br>
              <a:rPr lang="nl-NL" dirty="0" smtClean="0"/>
            </a:br>
            <a:r>
              <a:rPr lang="nl-NL" dirty="0" err="1" smtClean="0"/>
              <a:t>waardecreatie</a:t>
            </a:r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0954" r="-1" b="10370"/>
          <a:stretch/>
        </p:blipFill>
        <p:spPr>
          <a:xfrm>
            <a:off x="5892800" y="646108"/>
            <a:ext cx="5673154" cy="558535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45068" y="5479515"/>
            <a:ext cx="54019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Vastgoed stelt vastgoed </a:t>
            </a:r>
            <a:r>
              <a:rPr lang="nl-NL" sz="2400" dirty="0" smtClean="0"/>
              <a:t>beschikbaar</a:t>
            </a:r>
            <a:endParaRPr lang="nl-NL" sz="2400" dirty="0"/>
          </a:p>
        </p:txBody>
      </p:sp>
      <p:sp>
        <p:nvSpPr>
          <p:cNvPr id="6" name="Pijl omlaag 5"/>
          <p:cNvSpPr/>
          <p:nvPr/>
        </p:nvSpPr>
        <p:spPr>
          <a:xfrm>
            <a:off x="3149600" y="4436533"/>
            <a:ext cx="524933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6147044" y="646108"/>
            <a:ext cx="5164666" cy="210555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7128933" y="863597"/>
            <a:ext cx="42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accent1"/>
                </a:solidFill>
                <a:latin typeface="Al Nile" charset="-78"/>
                <a:ea typeface="Al Nile" charset="-78"/>
                <a:cs typeface="Al Nile" charset="-78"/>
              </a:rPr>
              <a:t>S</a:t>
            </a:r>
            <a:endParaRPr lang="nl-NL" sz="3600" b="1" dirty="0">
              <a:solidFill>
                <a:schemeClr val="accent1"/>
              </a:solidFill>
              <a:latin typeface="Al Nile" charset="-78"/>
              <a:ea typeface="Al Nile" charset="-78"/>
              <a:cs typeface="Al Nile" charset="-78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9211733" y="694264"/>
            <a:ext cx="3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accent1"/>
                </a:solidFill>
                <a:latin typeface="Al Nile" charset="-78"/>
                <a:ea typeface="Al Nile" charset="-78"/>
                <a:cs typeface="Al Nile" charset="-78"/>
              </a:rPr>
              <a:t>T</a:t>
            </a:r>
            <a:endParaRPr lang="nl-NL" sz="3600" b="1" dirty="0">
              <a:solidFill>
                <a:schemeClr val="accent1"/>
              </a:solidFill>
              <a:latin typeface="Al Nile" charset="-78"/>
              <a:ea typeface="Al Nile" charset="-78"/>
              <a:cs typeface="Al Nile" charset="-78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803833" y="1375720"/>
            <a:ext cx="42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accent1"/>
                </a:solidFill>
                <a:latin typeface="Al Nile" charset="-78"/>
                <a:ea typeface="Al Nile" charset="-78"/>
                <a:cs typeface="Al Nile" charset="-78"/>
              </a:rPr>
              <a:t>O</a:t>
            </a:r>
            <a:endParaRPr lang="nl-NL" sz="3600" b="1" dirty="0">
              <a:solidFill>
                <a:schemeClr val="accent1"/>
              </a:solidFill>
              <a:latin typeface="Al Nile" charset="-78"/>
              <a:ea typeface="Al Nile" charset="-78"/>
              <a:cs typeface="Al Nile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8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5.2.5.18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5.2.5.1817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Houttype</Template>
  <TotalTime>1335</TotalTime>
  <Words>552</Words>
  <Application>Microsoft Macintosh PowerPoint</Application>
  <PresentationFormat>Breedbeeld</PresentationFormat>
  <Paragraphs>207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Al Nile</vt:lpstr>
      <vt:lpstr>Arial</vt:lpstr>
      <vt:lpstr>Calibri</vt:lpstr>
      <vt:lpstr>Georgia</vt:lpstr>
      <vt:lpstr>Mangal</vt:lpstr>
      <vt:lpstr>ＭＳ Ｐゴシック</vt:lpstr>
      <vt:lpstr>Rockwell</vt:lpstr>
      <vt:lpstr>Rockwell Condensed</vt:lpstr>
      <vt:lpstr>Wingdings</vt:lpstr>
      <vt:lpstr>Houttype</vt:lpstr>
      <vt:lpstr>Vastgoed haarlem</vt:lpstr>
      <vt:lpstr>Korte inhoud</vt:lpstr>
      <vt:lpstr>Uitgangspunten 2012</vt:lpstr>
      <vt:lpstr>De opbouw</vt:lpstr>
      <vt:lpstr>Bevindingen twynstra gudde</vt:lpstr>
      <vt:lpstr>PowerPoint-presentatie</vt:lpstr>
      <vt:lpstr>Ontwikkelopgave – nodig voor transitie</vt:lpstr>
      <vt:lpstr>Maar waar zijn we van?</vt:lpstr>
      <vt:lpstr>Waarom zijn we nodig?</vt:lpstr>
      <vt:lpstr>PowerPoint-presentatie</vt:lpstr>
      <vt:lpstr>Onze missie</vt:lpstr>
      <vt:lpstr>Vastgoedmanagement bij gemeenten?</vt:lpstr>
      <vt:lpstr>Hoofdtaken en -processen</vt:lpstr>
      <vt:lpstr>Clustering in afdeling</vt:lpstr>
      <vt:lpstr>Planning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Vastgoed haarlem</dc:title>
  <dc:creator>Jan Kappers</dc:creator>
  <cp:lastModifiedBy>Jan Kappers</cp:lastModifiedBy>
  <cp:revision>37</cp:revision>
  <dcterms:created xsi:type="dcterms:W3CDTF">2017-05-08T21:25:12Z</dcterms:created>
  <dcterms:modified xsi:type="dcterms:W3CDTF">2017-09-06T06:45:28Z</dcterms:modified>
</cp:coreProperties>
</file>